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58" r:id="rId3"/>
    <p:sldId id="259" r:id="rId4"/>
    <p:sldId id="261" r:id="rId5"/>
    <p:sldId id="263" r:id="rId6"/>
    <p:sldId id="264" r:id="rId7"/>
    <p:sldId id="271" r:id="rId8"/>
    <p:sldId id="272" r:id="rId9"/>
    <p:sldId id="273" r:id="rId10"/>
    <p:sldId id="275" r:id="rId11"/>
    <p:sldId id="274" r:id="rId12"/>
    <p:sldId id="276" r:id="rId13"/>
    <p:sldId id="277" r:id="rId14"/>
    <p:sldId id="278" r:id="rId15"/>
    <p:sldId id="257" r:id="rId16"/>
    <p:sldId id="260" r:id="rId17"/>
    <p:sldId id="265" r:id="rId18"/>
    <p:sldId id="266" r:id="rId19"/>
    <p:sldId id="267" r:id="rId20"/>
    <p:sldId id="270" r:id="rId21"/>
    <p:sldId id="269" r:id="rId22"/>
    <p:sldId id="279" r:id="rId23"/>
    <p:sldId id="28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A045"/>
    <a:srgbClr val="DA25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21" autoAdjust="0"/>
    <p:restoredTop sz="96242" autoAdjust="0"/>
  </p:normalViewPr>
  <p:slideViewPr>
    <p:cSldViewPr snapToGrid="0">
      <p:cViewPr varScale="1">
        <p:scale>
          <a:sx n="82" d="100"/>
          <a:sy n="82" d="100"/>
        </p:scale>
        <p:origin x="114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037DF-15A3-CB39-B04A-C693D19E46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8F89BF-96C5-4817-7B41-AD0D78B640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50A08-7F1C-9022-E980-E32514EB7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95D21-A6B2-4C25-AFCE-DF3B6B15B8AF}" type="datetimeFigureOut">
              <a:rPr lang="en-ID" smtClean="0"/>
              <a:t>27/08/2025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D63AA-5F07-F7C4-39CA-F43E6909E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405AEC-60CE-3882-70FA-D17F48E29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39052-B046-4631-9B98-DD175F4B361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67861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05375-72DC-0E88-1B82-B8B0035A5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6A6959-A5ED-08DF-AE07-602AB9B46D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AE179-EAC8-C9F0-EA05-CEBFB4EF7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95D21-A6B2-4C25-AFCE-DF3B6B15B8AF}" type="datetimeFigureOut">
              <a:rPr lang="en-ID" smtClean="0"/>
              <a:t>27/08/2025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7C127-1570-12DF-42FD-8CF53E35C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EBF6E-47A0-68E7-9826-57656D1D5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39052-B046-4631-9B98-DD175F4B361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65592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D90163-36C3-BCE3-E5BD-7CFBCC6285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C97D0-C875-FC81-5EAD-7EA751AB93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29F1F-302A-F623-AE12-FA87F415F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95D21-A6B2-4C25-AFCE-DF3B6B15B8AF}" type="datetimeFigureOut">
              <a:rPr lang="en-ID" smtClean="0"/>
              <a:t>27/08/2025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A1381-E86D-8B1D-03A5-C664585BC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F1D78-ED57-62A3-52FA-B97A5833D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39052-B046-4631-9B98-DD175F4B361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11776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08E1B-8B62-3C7F-60FA-1514BA605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D7002-B431-29CF-414F-8E027FC2E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9A94A-77C2-11E1-A103-DE88B3043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95D21-A6B2-4C25-AFCE-DF3B6B15B8AF}" type="datetimeFigureOut">
              <a:rPr lang="en-ID" smtClean="0"/>
              <a:t>27/08/2025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C9879-BBEA-0372-4F7D-29A078E1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D3D35-E7F1-433D-EA32-79D1BA214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39052-B046-4631-9B98-DD175F4B361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08713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DD55B-829A-A82C-0F28-A886AE0B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47964-F307-1819-09C9-0E7BFC70A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731C5-5D4B-A1EA-F788-1CECF5F8F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95D21-A6B2-4C25-AFCE-DF3B6B15B8AF}" type="datetimeFigureOut">
              <a:rPr lang="en-ID" smtClean="0"/>
              <a:t>27/08/2025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847B3-C509-70A9-0CB9-9C73EFD62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14B39-20B8-0F87-A03F-C14070C04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39052-B046-4631-9B98-DD175F4B361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90953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E7D54-E8FE-D096-DC27-39DDE7574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ACC04-6A21-09B3-080C-B9D34C1C0F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5CDC07-C24C-AFAE-5EE5-950D51C99A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E82547-1967-DE32-8444-44A582E85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95D21-A6B2-4C25-AFCE-DF3B6B15B8AF}" type="datetimeFigureOut">
              <a:rPr lang="en-ID" smtClean="0"/>
              <a:t>27/08/2025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84783-317F-C9F0-F5D0-D35062D0F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11A451-86A2-21B0-3800-197D9888E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39052-B046-4631-9B98-DD175F4B361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57898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71381-4542-48C3-938F-EBB0A2BB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9FC38-E60E-256D-1D4B-493EC7AEDC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A9DEAB-AB18-939C-AC2A-E602E4D358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ABDCAA-1F82-84D1-A497-9E9F99BDD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F8000C-9A74-3A94-2C78-7B229AE558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A23525-A641-12B4-0D5D-A4E7DFC0C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95D21-A6B2-4C25-AFCE-DF3B6B15B8AF}" type="datetimeFigureOut">
              <a:rPr lang="en-ID" smtClean="0"/>
              <a:t>27/08/2025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3597FC-CFCC-BECA-3576-B086D552F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E2FF0B-B8A6-1B34-675E-488D553E0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39052-B046-4631-9B98-DD175F4B361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12330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A26F-E6D8-3E8C-7A0B-4A77B0F34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62C4CF-8747-092A-E5FB-65FCAA1F2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95D21-A6B2-4C25-AFCE-DF3B6B15B8AF}" type="datetimeFigureOut">
              <a:rPr lang="en-ID" smtClean="0"/>
              <a:t>27/08/2025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BFD63A-A119-1FAD-7037-987666003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663330-52F0-3DF6-70F2-1D2FB8971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39052-B046-4631-9B98-DD175F4B361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07238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EF0748-834A-6342-C1DF-0F7AE7E1E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95D21-A6B2-4C25-AFCE-DF3B6B15B8AF}" type="datetimeFigureOut">
              <a:rPr lang="en-ID" smtClean="0"/>
              <a:t>27/08/2025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2ED4F2-5307-FC81-ACEE-F0ACC034C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86740-DE9C-7CC2-6D7C-47B9F014B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39052-B046-4631-9B98-DD175F4B361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44019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6D881-EB8A-894B-2125-B7BD2C321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11EA3-0F50-8B06-1898-799AC47D9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FC1554-CBFE-8171-D24A-84AAD380D6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7047F-9C39-3DFF-9802-37FBED719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95D21-A6B2-4C25-AFCE-DF3B6B15B8AF}" type="datetimeFigureOut">
              <a:rPr lang="en-ID" smtClean="0"/>
              <a:t>27/08/2025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DACE17-5668-E719-B4EF-61C83688E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1FA51-F068-0784-C10F-EE1BDCCD1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39052-B046-4631-9B98-DD175F4B361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80214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DE86F-6647-839A-60DD-93F0A6D7D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80DDD6-995E-A451-D591-B3EDBEEF83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A8EEED-6042-79CF-98DD-BF1BB29E8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513403-808C-12C4-8375-607A1C54E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95D21-A6B2-4C25-AFCE-DF3B6B15B8AF}" type="datetimeFigureOut">
              <a:rPr lang="en-ID" smtClean="0"/>
              <a:t>27/08/2025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556FB-D618-FDC2-EB47-C21AEB034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B0CC7E-BBD4-53CF-03D8-0B741E45B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39052-B046-4631-9B98-DD175F4B361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80775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DA77AE-274E-81C0-0A44-1C109CFB3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7BBDC-E4AF-9756-3970-F9FC5D551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947CE-0EB1-AE33-2E57-9F5B28C5E3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95D21-A6B2-4C25-AFCE-DF3B6B15B8AF}" type="datetimeFigureOut">
              <a:rPr lang="en-ID" smtClean="0"/>
              <a:t>27/08/2025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C9A49-E887-009A-DC1A-27D0D4782D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AF6E3-133F-9100-5CC0-AB06FB2FA4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39052-B046-4631-9B98-DD175F4B361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35489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21966-D61D-B171-467B-15793C3F5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917" y="205021"/>
            <a:ext cx="9744649" cy="1655762"/>
          </a:xfrm>
        </p:spPr>
        <p:txBody>
          <a:bodyPr>
            <a:normAutofit fontScale="90000"/>
          </a:bodyPr>
          <a:lstStyle/>
          <a:p>
            <a:pPr algn="l"/>
            <a:r>
              <a:rPr lang="en-US" b="1">
                <a:solidFill>
                  <a:srgbClr val="BFA045"/>
                </a:solidFill>
                <a:latin typeface="Quicksand"/>
              </a:rPr>
              <a:t>TT25-21001 </a:t>
            </a:r>
            <a:br>
              <a:rPr lang="en-US" b="1">
                <a:solidFill>
                  <a:srgbClr val="BFA045"/>
                </a:solidFill>
                <a:latin typeface="Quicksand"/>
              </a:rPr>
            </a:br>
            <a:r>
              <a:rPr lang="en-US" sz="5300" b="1">
                <a:solidFill>
                  <a:srgbClr val="BFA045"/>
                </a:solidFill>
                <a:latin typeface="Quicksand"/>
              </a:rPr>
              <a:t>ALGORITMA DAN PEMROGRAMAN</a:t>
            </a:r>
            <a:endParaRPr lang="en-ID" b="1">
              <a:solidFill>
                <a:srgbClr val="BFA045"/>
              </a:solidFill>
              <a:latin typeface="Quicksand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32C4DE-D9C1-538A-E8A0-E2BC814F9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1661" y="4512843"/>
            <a:ext cx="9246990" cy="1920284"/>
          </a:xfrm>
          <a:solidFill>
            <a:srgbClr val="BFA045"/>
          </a:solidFill>
          <a:ln w="152400">
            <a:solidFill>
              <a:srgbClr val="BFA045"/>
            </a:solidFill>
          </a:ln>
        </p:spPr>
        <p:txBody>
          <a:bodyPr anchor="ctr">
            <a:normAutofit/>
          </a:bodyPr>
          <a:lstStyle/>
          <a:p>
            <a:pPr algn="l"/>
            <a:r>
              <a:rPr lang="en-US" b="1">
                <a:latin typeface="Quicksand"/>
              </a:rPr>
              <a:t>Pertemuan 1 – </a:t>
            </a:r>
            <a:r>
              <a:rPr lang="en-US">
                <a:latin typeface="Quicksand"/>
              </a:rPr>
              <a:t>Pengenalan Algoritma dan Pemrograman</a:t>
            </a:r>
          </a:p>
          <a:p>
            <a:pPr algn="l"/>
            <a:r>
              <a:rPr lang="en-US">
                <a:latin typeface="Quicksand"/>
              </a:rPr>
              <a:t>2 SKS</a:t>
            </a:r>
          </a:p>
          <a:p>
            <a:pPr algn="l"/>
            <a:endParaRPr lang="en-US">
              <a:latin typeface="Quicksand"/>
            </a:endParaRPr>
          </a:p>
          <a:p>
            <a:pPr algn="l"/>
            <a:r>
              <a:rPr lang="en-US">
                <a:latin typeface="Quicksand"/>
              </a:rPr>
              <a:t>Soraida Sabella, S.T., M.T. (WA: 0815-1911-1997)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E5BFAA-B93C-B4ED-F1A8-BDE539AB3D2E}"/>
              </a:ext>
            </a:extLst>
          </p:cNvPr>
          <p:cNvSpPr txBox="1"/>
          <p:nvPr/>
        </p:nvSpPr>
        <p:spPr>
          <a:xfrm>
            <a:off x="322462" y="1761742"/>
            <a:ext cx="6010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BFA045"/>
                </a:solidFill>
                <a:effectLst/>
                <a:uLnTx/>
                <a:uFillTx/>
                <a:latin typeface="Quicksand"/>
                <a:ea typeface="+mn-ea"/>
                <a:cs typeface="+mn-cs"/>
              </a:rPr>
              <a:t>FTI - Teknik Telekomunikasi</a:t>
            </a:r>
          </a:p>
        </p:txBody>
      </p:sp>
      <p:pic>
        <p:nvPicPr>
          <p:cNvPr id="5" name="Picture 4" descr="A yellow hexagon with a radio tower and pulse line&#10;&#10;AI-generated content may be incorrect.">
            <a:extLst>
              <a:ext uri="{FF2B5EF4-FFF2-40B4-BE49-F238E27FC236}">
                <a16:creationId xmlns:a16="http://schemas.microsoft.com/office/drawing/2014/main" id="{37AF5342-8405-E30C-7439-998765AFD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26" y="4465756"/>
            <a:ext cx="2053542" cy="205049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8A8708C-2F6F-FE43-C214-679FB6E68E48}"/>
              </a:ext>
            </a:extLst>
          </p:cNvPr>
          <p:cNvGrpSpPr/>
          <p:nvPr/>
        </p:nvGrpSpPr>
        <p:grpSpPr>
          <a:xfrm>
            <a:off x="10284018" y="269505"/>
            <a:ext cx="1584817" cy="1526794"/>
            <a:chOff x="10241535" y="272210"/>
            <a:chExt cx="1584817" cy="1526794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8FCECA9-F4F3-88E5-D179-CFB19BED032A}"/>
                </a:ext>
              </a:extLst>
            </p:cNvPr>
            <p:cNvSpPr/>
            <p:nvPr/>
          </p:nvSpPr>
          <p:spPr>
            <a:xfrm>
              <a:off x="10241535" y="272210"/>
              <a:ext cx="1584817" cy="152679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9D5F9075-CEEF-47E7-3F7C-C8266B62B6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1437" y="315375"/>
              <a:ext cx="1417214" cy="1417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12511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3FD73-C58B-BF48-8599-1A657CBB5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7DE1A24-1445-8E02-CC54-61F76499CE6F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7F1AE58-D104-7393-8FE0-E60EE7DCD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9D55631-B900-A649-688F-69038948DAEB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025BE72B-8D65-209B-B89C-5D8AC0153118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4" name="Google Shape;405;p39">
            <a:extLst>
              <a:ext uri="{FF2B5EF4-FFF2-40B4-BE49-F238E27FC236}">
                <a16:creationId xmlns:a16="http://schemas.microsoft.com/office/drawing/2014/main" id="{B9D01EF6-56F2-9938-ADF2-BB1E76A8AEBA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1 – </a:t>
            </a:r>
            <a:r>
              <a:rPr kumimoji="0" lang="en-US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Pengenalan Materi AdP</a:t>
            </a: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B4C340A0-87F1-1F4A-A884-D9B4880F9AC3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l">
              <a:buClr>
                <a:srgbClr val="13234B"/>
              </a:buClr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Penulisan Algoritma (</a:t>
            </a:r>
            <a:r>
              <a:rPr lang="en-US" altLang="en-US" sz="2800" b="1"/>
              <a:t>Menggunakan Bahasa Natural)</a:t>
            </a:r>
            <a:endParaRPr kumimoji="0" lang="en-US" sz="2800" b="1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31ED985-F47C-068D-9615-FFFA24FFD7D7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CE9F06A-A58E-43C7-A660-FFF6665732F5}" type="slidenum">
              <a:rPr lang="en-US" sz="1400" b="1" smtClean="0">
                <a:solidFill>
                  <a:schemeClr val="bg1"/>
                </a:solidFill>
              </a:rPr>
              <a:t>10</a:t>
            </a:fld>
            <a:endParaRPr lang="en-ID" sz="1200" b="1">
              <a:solidFill>
                <a:schemeClr val="bg1"/>
              </a:solidFill>
            </a:endParaRPr>
          </a:p>
        </p:txBody>
      </p:sp>
      <p:sp>
        <p:nvSpPr>
          <p:cNvPr id="2" name="Google Shape;6457;p40">
            <a:extLst>
              <a:ext uri="{FF2B5EF4-FFF2-40B4-BE49-F238E27FC236}">
                <a16:creationId xmlns:a16="http://schemas.microsoft.com/office/drawing/2014/main" id="{E30C504A-01BC-7C92-413F-9BAB4ABFF505}"/>
              </a:ext>
            </a:extLst>
          </p:cNvPr>
          <p:cNvSpPr txBox="1">
            <a:spLocks/>
          </p:cNvSpPr>
          <p:nvPr/>
        </p:nvSpPr>
        <p:spPr>
          <a:xfrm>
            <a:off x="571332" y="1524557"/>
            <a:ext cx="10918504" cy="380888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defRPr/>
            </a:pPr>
            <a:r>
              <a:rPr lang="en-US" sz="2000">
                <a:latin typeface="Quicksand"/>
              </a:rPr>
              <a:t>Write an algorithm to perform addition of two number.</a:t>
            </a:r>
          </a:p>
          <a:p>
            <a:pPr marL="243834" indent="-243834">
              <a:lnSpc>
                <a:spcPct val="150000"/>
              </a:lnSpc>
              <a:defRPr/>
            </a:pPr>
            <a:r>
              <a:rPr lang="en-US" sz="2000">
                <a:latin typeface="Quicksand"/>
              </a:rPr>
              <a:t>	</a:t>
            </a:r>
            <a:r>
              <a:rPr lang="en-US" sz="2000" b="1">
                <a:latin typeface="Quicksand"/>
              </a:rPr>
              <a:t>Step 1:</a:t>
            </a:r>
            <a:r>
              <a:rPr lang="en-US" sz="2000">
                <a:latin typeface="Quicksand"/>
              </a:rPr>
              <a:t> read the first number say </a:t>
            </a:r>
            <a:r>
              <a:rPr lang="en-US" sz="2000" i="1">
                <a:solidFill>
                  <a:srgbClr val="0070C0"/>
                </a:solidFill>
                <a:latin typeface="Quicksand"/>
              </a:rPr>
              <a:t>a</a:t>
            </a:r>
          </a:p>
          <a:p>
            <a:pPr marL="243834" indent="-243834">
              <a:lnSpc>
                <a:spcPct val="150000"/>
              </a:lnSpc>
              <a:defRPr/>
            </a:pPr>
            <a:r>
              <a:rPr lang="en-US" sz="2000">
                <a:latin typeface="Quicksand"/>
              </a:rPr>
              <a:t>	</a:t>
            </a:r>
            <a:r>
              <a:rPr lang="en-US" sz="2000" b="1">
                <a:latin typeface="Quicksand"/>
              </a:rPr>
              <a:t>Step 2:</a:t>
            </a:r>
            <a:r>
              <a:rPr lang="en-US" sz="2000">
                <a:latin typeface="Quicksand"/>
              </a:rPr>
              <a:t> read the second number say </a:t>
            </a:r>
            <a:r>
              <a:rPr lang="en-US" sz="2000" i="1">
                <a:solidFill>
                  <a:srgbClr val="0070C0"/>
                </a:solidFill>
                <a:latin typeface="Quicksand"/>
              </a:rPr>
              <a:t>b</a:t>
            </a:r>
          </a:p>
          <a:p>
            <a:pPr marL="243834" indent="-243834">
              <a:lnSpc>
                <a:spcPct val="150000"/>
              </a:lnSpc>
              <a:defRPr/>
            </a:pPr>
            <a:r>
              <a:rPr lang="en-US" sz="2000">
                <a:latin typeface="Quicksand"/>
              </a:rPr>
              <a:t>	</a:t>
            </a:r>
            <a:r>
              <a:rPr lang="en-US" sz="2000" b="1">
                <a:latin typeface="Quicksand"/>
              </a:rPr>
              <a:t>Step 3:</a:t>
            </a:r>
            <a:r>
              <a:rPr lang="en-US" sz="2000">
                <a:latin typeface="Quicksand"/>
              </a:rPr>
              <a:t> add the two number and store the result in a variable </a:t>
            </a:r>
            <a:r>
              <a:rPr lang="en-US" sz="2000" i="1">
                <a:solidFill>
                  <a:srgbClr val="0070C0"/>
                </a:solidFill>
                <a:latin typeface="Quicksand"/>
              </a:rPr>
              <a:t>c</a:t>
            </a:r>
          </a:p>
          <a:p>
            <a:pPr marL="243834" indent="-243834">
              <a:lnSpc>
                <a:spcPct val="150000"/>
              </a:lnSpc>
              <a:defRPr/>
            </a:pPr>
            <a:r>
              <a:rPr lang="en-US" sz="2000">
                <a:latin typeface="Quicksand"/>
              </a:rPr>
              <a:t>	</a:t>
            </a:r>
            <a:r>
              <a:rPr lang="en-US" sz="2000" b="1">
                <a:latin typeface="Quicksand"/>
              </a:rPr>
              <a:t>Step 4:</a:t>
            </a:r>
            <a:r>
              <a:rPr lang="en-US" sz="2000">
                <a:latin typeface="Quicksand"/>
              </a:rPr>
              <a:t> display the result</a:t>
            </a:r>
            <a:endParaRPr lang="en-US" sz="2000" dirty="0">
              <a:latin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507144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9280F-2379-1DC3-1A1A-D359DBBED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89C2C8-11EE-A6A0-6756-50A1F98DA75A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5FB7818-F7CB-48C4-14EA-7D423EC75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67B125-1EBC-6250-46D9-67EE1ED40483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660AC091-907D-0914-B1E3-1C6634C1E709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4" name="Google Shape;405;p39">
            <a:extLst>
              <a:ext uri="{FF2B5EF4-FFF2-40B4-BE49-F238E27FC236}">
                <a16:creationId xmlns:a16="http://schemas.microsoft.com/office/drawing/2014/main" id="{7B470522-88A6-6E3A-3D1C-1CDD42ACACF4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1 – </a:t>
            </a:r>
            <a:r>
              <a:rPr kumimoji="0" lang="en-US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Pengenalan Materi AdP</a:t>
            </a: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D67D6964-8EF1-7BA8-7E56-2F67A1F00C22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l">
              <a:buClr>
                <a:srgbClr val="13234B"/>
              </a:buClr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Penulisan Algoritma (</a:t>
            </a:r>
            <a:r>
              <a:rPr lang="en-US" altLang="en-US" sz="2800" b="1"/>
              <a:t>Menggunakan Pseudo Code</a:t>
            </a: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)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2F350DE-7DAB-65CC-9495-0E47D2D2318E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CE9F06A-A58E-43C7-A660-FFF6665732F5}" type="slidenum">
              <a:rPr lang="en-US" sz="1400" b="1" smtClean="0">
                <a:solidFill>
                  <a:schemeClr val="bg1"/>
                </a:solidFill>
              </a:rPr>
              <a:t>11</a:t>
            </a:fld>
            <a:endParaRPr lang="en-ID" sz="1200" b="1">
              <a:solidFill>
                <a:schemeClr val="bg1"/>
              </a:solidFill>
            </a:endParaRPr>
          </a:p>
        </p:txBody>
      </p:sp>
      <p:sp>
        <p:nvSpPr>
          <p:cNvPr id="2" name="Google Shape;6457;p40">
            <a:extLst>
              <a:ext uri="{FF2B5EF4-FFF2-40B4-BE49-F238E27FC236}">
                <a16:creationId xmlns:a16="http://schemas.microsoft.com/office/drawing/2014/main" id="{46F71995-D878-A094-9D38-C979D8F40C59}"/>
              </a:ext>
            </a:extLst>
          </p:cNvPr>
          <p:cNvSpPr txBox="1">
            <a:spLocks/>
          </p:cNvSpPr>
          <p:nvPr/>
        </p:nvSpPr>
        <p:spPr>
          <a:xfrm>
            <a:off x="571332" y="1524557"/>
            <a:ext cx="10918504" cy="380888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defRPr/>
            </a:pPr>
            <a:r>
              <a:rPr lang="en-US" sz="2000">
                <a:latin typeface="Quicksand"/>
              </a:rPr>
              <a:t>Algorithm sum(a, b)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sz="2000">
                <a:latin typeface="Quicksand"/>
              </a:rPr>
              <a:t>//problem description: this algorithm perform addition of two //number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sz="2000">
                <a:latin typeface="Quicksand"/>
              </a:rPr>
              <a:t>//input: two integers a and b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sz="2000">
                <a:latin typeface="Quicksand"/>
              </a:rPr>
              <a:t>//output: addition of two integers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sz="2000">
                <a:latin typeface="Quicksand"/>
              </a:rPr>
              <a:t>C &lt;- a + b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sz="2000">
                <a:latin typeface="Quicksand"/>
              </a:rPr>
              <a:t>Write c</a:t>
            </a:r>
          </a:p>
        </p:txBody>
      </p:sp>
    </p:spTree>
    <p:extLst>
      <p:ext uri="{BB962C8B-B14F-4D97-AF65-F5344CB8AC3E}">
        <p14:creationId xmlns:p14="http://schemas.microsoft.com/office/powerpoint/2010/main" val="4031863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18455-C159-BFEE-305F-0A790D918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28BBA9-E04A-D7F3-F505-9A68FC214BCE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922AC56-EF1B-6171-A2A4-26D290D25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BE5CE8-AABC-EF27-537B-C61BA89AB440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3A8A73F3-2C97-B513-2B3F-9998D8B3968E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4" name="Google Shape;405;p39">
            <a:extLst>
              <a:ext uri="{FF2B5EF4-FFF2-40B4-BE49-F238E27FC236}">
                <a16:creationId xmlns:a16="http://schemas.microsoft.com/office/drawing/2014/main" id="{9E6AF9AA-3FC0-A9C1-FB35-3E32E5643B9F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1 – </a:t>
            </a:r>
            <a:r>
              <a:rPr kumimoji="0" lang="en-US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Pengenalan Materi AdP</a:t>
            </a: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B2C18FC0-CB26-AD37-4158-0C19C0420BC4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l">
              <a:buClr>
                <a:srgbClr val="13234B"/>
              </a:buClr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Penulisan Algoritma (</a:t>
            </a:r>
            <a:r>
              <a:rPr lang="en-US" altLang="en-US" sz="2800" b="1"/>
              <a:t>Menggunakan Flowchart</a:t>
            </a: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)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C036AA5-2853-0437-C88E-EF8C4059B36D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CE9F06A-A58E-43C7-A660-FFF6665732F5}" type="slidenum">
              <a:rPr lang="en-US" sz="1400" b="1" smtClean="0">
                <a:solidFill>
                  <a:schemeClr val="bg1"/>
                </a:solidFill>
              </a:rPr>
              <a:t>12</a:t>
            </a:fld>
            <a:endParaRPr lang="en-ID" sz="1200" b="1">
              <a:solidFill>
                <a:schemeClr val="bg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3A4A9A8-7006-E03C-4438-554E73478E3F}"/>
              </a:ext>
            </a:extLst>
          </p:cNvPr>
          <p:cNvSpPr/>
          <p:nvPr/>
        </p:nvSpPr>
        <p:spPr>
          <a:xfrm>
            <a:off x="1013771" y="1672002"/>
            <a:ext cx="1336761" cy="401625"/>
          </a:xfrm>
          <a:prstGeom prst="roundRect">
            <a:avLst>
              <a:gd name="adj" fmla="val 4757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400" dirty="0"/>
              <a:t>Start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FF3DF0-4E00-6E9A-AE37-AFCE704C5383}"/>
              </a:ext>
            </a:extLst>
          </p:cNvPr>
          <p:cNvSpPr/>
          <p:nvPr/>
        </p:nvSpPr>
        <p:spPr>
          <a:xfrm>
            <a:off x="1039315" y="2458638"/>
            <a:ext cx="1292748" cy="4016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400"/>
          </a:p>
        </p:txBody>
      </p:sp>
      <p:sp>
        <p:nvSpPr>
          <p:cNvPr id="8" name="Flowchart: Data 7">
            <a:extLst>
              <a:ext uri="{FF2B5EF4-FFF2-40B4-BE49-F238E27FC236}">
                <a16:creationId xmlns:a16="http://schemas.microsoft.com/office/drawing/2014/main" id="{24A95C8F-6B5E-CB96-3773-A31BFB0C03FB}"/>
              </a:ext>
            </a:extLst>
          </p:cNvPr>
          <p:cNvSpPr/>
          <p:nvPr/>
        </p:nvSpPr>
        <p:spPr>
          <a:xfrm>
            <a:off x="1039315" y="3245274"/>
            <a:ext cx="1292748" cy="458553"/>
          </a:xfrm>
          <a:prstGeom prst="flowChartInputOutp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400"/>
          </a:p>
        </p:txBody>
      </p:sp>
      <p:sp>
        <p:nvSpPr>
          <p:cNvPr id="10" name="Flowchart: Predefined Process 9">
            <a:extLst>
              <a:ext uri="{FF2B5EF4-FFF2-40B4-BE49-F238E27FC236}">
                <a16:creationId xmlns:a16="http://schemas.microsoft.com/office/drawing/2014/main" id="{1FBE524A-871A-4613-8B57-8A18141621C6}"/>
              </a:ext>
            </a:extLst>
          </p:cNvPr>
          <p:cNvSpPr/>
          <p:nvPr/>
        </p:nvSpPr>
        <p:spPr>
          <a:xfrm>
            <a:off x="1039315" y="4039689"/>
            <a:ext cx="1292748" cy="458553"/>
          </a:xfrm>
          <a:prstGeom prst="flowChartPredefined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400"/>
          </a:p>
        </p:txBody>
      </p:sp>
      <p:sp>
        <p:nvSpPr>
          <p:cNvPr id="11" name="Flowchart: Decision 10">
            <a:extLst>
              <a:ext uri="{FF2B5EF4-FFF2-40B4-BE49-F238E27FC236}">
                <a16:creationId xmlns:a16="http://schemas.microsoft.com/office/drawing/2014/main" id="{144E9402-C675-AA7B-5DEC-F7B0CCAE8B6D}"/>
              </a:ext>
            </a:extLst>
          </p:cNvPr>
          <p:cNvSpPr/>
          <p:nvPr/>
        </p:nvSpPr>
        <p:spPr>
          <a:xfrm>
            <a:off x="1026542" y="4841593"/>
            <a:ext cx="1311217" cy="615553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400"/>
          </a:p>
        </p:txBody>
      </p:sp>
      <p:sp>
        <p:nvSpPr>
          <p:cNvPr id="13" name="Rounded Rectangle 10">
            <a:extLst>
              <a:ext uri="{FF2B5EF4-FFF2-40B4-BE49-F238E27FC236}">
                <a16:creationId xmlns:a16="http://schemas.microsoft.com/office/drawing/2014/main" id="{4D889DAC-D869-4B75-3827-3390C8E19002}"/>
              </a:ext>
            </a:extLst>
          </p:cNvPr>
          <p:cNvSpPr/>
          <p:nvPr/>
        </p:nvSpPr>
        <p:spPr>
          <a:xfrm>
            <a:off x="5870712" y="4864877"/>
            <a:ext cx="1292748" cy="401223"/>
          </a:xfrm>
          <a:prstGeom prst="roundRect">
            <a:avLst>
              <a:gd name="adj" fmla="val 4757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400" dirty="0"/>
              <a:t>Stop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4AD23910-1AA6-0C1E-930B-98E605398F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5357" y="1727624"/>
            <a:ext cx="161294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Start Statement</a:t>
            </a: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CEED5068-2587-FCC3-3876-7655EC38DD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6034" y="2341849"/>
            <a:ext cx="224801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Data Processing / Math Processing</a:t>
            </a: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4FC1288A-84A4-9182-B6C7-E92CCFB396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5357" y="3273456"/>
            <a:ext cx="242566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Input / Output Statement</a:t>
            </a: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9024F2A7-281A-6E82-F18D-92ED915011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4915" y="4039688"/>
            <a:ext cx="21579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Sub-program process</a:t>
            </a:r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6A651ADF-4135-A54F-88E6-4513CFFFEF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1316" y="4964702"/>
            <a:ext cx="220124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Conditional Statement</a:t>
            </a:r>
          </a:p>
        </p:txBody>
      </p:sp>
      <p:sp>
        <p:nvSpPr>
          <p:cNvPr id="21" name="TextBox 16">
            <a:extLst>
              <a:ext uri="{FF2B5EF4-FFF2-40B4-BE49-F238E27FC236}">
                <a16:creationId xmlns:a16="http://schemas.microsoft.com/office/drawing/2014/main" id="{A8203F76-9BA1-C05E-7BC1-A816E04D4B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3130" y="4865610"/>
            <a:ext cx="160011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Stop Statement</a:t>
            </a:r>
          </a:p>
        </p:txBody>
      </p:sp>
      <p:sp>
        <p:nvSpPr>
          <p:cNvPr id="22" name="AutoShape 2">
            <a:extLst>
              <a:ext uri="{FF2B5EF4-FFF2-40B4-BE49-F238E27FC236}">
                <a16:creationId xmlns:a16="http://schemas.microsoft.com/office/drawing/2014/main" id="{FFC7E30B-68D7-A80A-1363-27B6B2695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9324" y="1865519"/>
            <a:ext cx="1336760" cy="543796"/>
          </a:xfrm>
          <a:prstGeom prst="flowChartPreparation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b="1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38EADF9F-1FD5-429D-E1FF-3CBF6E898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3132" y="1737116"/>
            <a:ext cx="422670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d-ID" altLang="en-US" sz="1600" b="1" i="1"/>
              <a:t>Symbol Predefined Process</a:t>
            </a:r>
            <a:r>
              <a:rPr lang="id-ID" altLang="en-US" sz="1600"/>
              <a:t> (Simbol untuk mempersiapkan penyimpanan </a:t>
            </a:r>
            <a:r>
              <a:rPr lang="en-US" altLang="en-US" sz="1600"/>
              <a:t>untuk </a:t>
            </a:r>
            <a:r>
              <a:rPr lang="id-ID" altLang="en-US" sz="1600"/>
              <a:t>tempat pengolahan di dalam storage)</a:t>
            </a:r>
            <a:endParaRPr lang="en-US" altLang="en-US" sz="1600"/>
          </a:p>
        </p:txBody>
      </p:sp>
      <p:sp>
        <p:nvSpPr>
          <p:cNvPr id="24" name="Oval 4">
            <a:extLst>
              <a:ext uri="{FF2B5EF4-FFF2-40B4-BE49-F238E27FC236}">
                <a16:creationId xmlns:a16="http://schemas.microsoft.com/office/drawing/2014/main" id="{8416A299-B70D-38B2-131E-ED7EA6536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9882" y="3859484"/>
            <a:ext cx="855643" cy="550877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endParaRPr lang="en-US" sz="2400"/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E934826B-D866-4A29-ED3D-789CB4909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3131" y="3816963"/>
            <a:ext cx="416440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d-ID" altLang="en-US" sz="1600" b="1" i="1"/>
              <a:t>Symbol</a:t>
            </a:r>
            <a:r>
              <a:rPr lang="en-US" altLang="en-US" sz="1600" b="1" i="1"/>
              <a:t> </a:t>
            </a:r>
            <a:r>
              <a:rPr lang="id-ID" altLang="en-US" sz="1600" b="1" i="1"/>
              <a:t>O</a:t>
            </a:r>
            <a:r>
              <a:rPr lang="en-US" altLang="en-US" sz="1600" b="1" i="1"/>
              <a:t>n Page</a:t>
            </a:r>
            <a:r>
              <a:rPr lang="id-ID" altLang="en-US" sz="1600" b="1" i="1"/>
              <a:t> Connector</a:t>
            </a:r>
            <a:r>
              <a:rPr lang="id-ID" altLang="en-US" sz="1600"/>
              <a:t> (Simbol untuk keluar/masuk prosedur atau proses dalam halaman yang sama)</a:t>
            </a:r>
            <a:endParaRPr lang="en-US" altLang="en-US" sz="1600"/>
          </a:p>
        </p:txBody>
      </p:sp>
      <p:sp>
        <p:nvSpPr>
          <p:cNvPr id="26" name="AutoShape 3">
            <a:extLst>
              <a:ext uri="{FF2B5EF4-FFF2-40B4-BE49-F238E27FC236}">
                <a16:creationId xmlns:a16="http://schemas.microsoft.com/office/drawing/2014/main" id="{86D147FE-32B3-2C52-CA01-10975297F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9326" y="2865799"/>
            <a:ext cx="1336759" cy="543796"/>
          </a:xfrm>
          <a:prstGeom prst="flowChartOffpageConnector">
            <a:avLst/>
          </a:prstGeom>
          <a:solidFill>
            <a:srgbClr val="FF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/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2293C456-A2A5-06C4-E4BC-5EB64D4FAA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3131" y="2716712"/>
            <a:ext cx="416440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d-ID" altLang="en-US" sz="1600" b="1" i="1"/>
              <a:t>Symbol Off</a:t>
            </a:r>
            <a:r>
              <a:rPr lang="en-US" altLang="en-US" sz="1600" b="1" i="1"/>
              <a:t> Page</a:t>
            </a:r>
            <a:r>
              <a:rPr lang="id-ID" altLang="en-US" sz="1600" b="1" i="1"/>
              <a:t> Connector</a:t>
            </a:r>
            <a:r>
              <a:rPr lang="id-ID" altLang="en-US" sz="1600"/>
              <a:t> ( Simbol untuk keluar/masuk prosedure atau proses dalam lembar/halaman yang lain)	</a:t>
            </a:r>
            <a:endParaRPr lang="en-US" altLang="en-US" sz="1600"/>
          </a:p>
        </p:txBody>
      </p:sp>
    </p:spTree>
    <p:extLst>
      <p:ext uri="{BB962C8B-B14F-4D97-AF65-F5344CB8AC3E}">
        <p14:creationId xmlns:p14="http://schemas.microsoft.com/office/powerpoint/2010/main" val="699692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5409A-F643-5BF3-DF06-BF34BAD95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4CAD57-997A-3F04-AB5F-051F15752CE7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77F8BD7-82CF-FE24-10F5-7A11AE327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8F2E94-A094-BDF1-3E31-BA3A02FCE429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08BAC90C-78EE-04F2-F3E5-6A2125171728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4" name="Google Shape;405;p39">
            <a:extLst>
              <a:ext uri="{FF2B5EF4-FFF2-40B4-BE49-F238E27FC236}">
                <a16:creationId xmlns:a16="http://schemas.microsoft.com/office/drawing/2014/main" id="{C86E75A5-F4F0-922B-DDE2-CE494821D49D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1 – </a:t>
            </a:r>
            <a:r>
              <a:rPr kumimoji="0" lang="en-US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Pengenalan Materi AdP</a:t>
            </a: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36455431-0921-CB53-01BC-FFBF98E3FAF8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l">
              <a:buClr>
                <a:srgbClr val="13234B"/>
              </a:buClr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Penulisan Algoritma (</a:t>
            </a:r>
            <a:r>
              <a:rPr lang="en-US" altLang="en-US" sz="2800" b="1"/>
              <a:t>Menggunakan Flowchart</a:t>
            </a: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)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4ADF56D-9C8F-C751-3287-46E74E21A415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CE9F06A-A58E-43C7-A660-FFF6665732F5}" type="slidenum">
              <a:rPr lang="en-US" sz="1400" b="1" smtClean="0">
                <a:solidFill>
                  <a:schemeClr val="bg1"/>
                </a:solidFill>
              </a:rPr>
              <a:t>13</a:t>
            </a:fld>
            <a:endParaRPr lang="en-ID" sz="1200" b="1">
              <a:solidFill>
                <a:schemeClr val="bg1"/>
              </a:solidFill>
            </a:endParaRP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8EA4C750-E70D-11C4-C3FE-E82A0C7A06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374" y="3115301"/>
            <a:ext cx="524592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Quicksand"/>
              </a:rPr>
              <a:t>Contoh yang sama yaitu, menambahkan variable a + b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Quicksand"/>
              </a:rPr>
              <a:t>Output = C</a:t>
            </a:r>
          </a:p>
        </p:txBody>
      </p:sp>
      <p:sp>
        <p:nvSpPr>
          <p:cNvPr id="2" name="Rounded Rectangle 3">
            <a:extLst>
              <a:ext uri="{FF2B5EF4-FFF2-40B4-BE49-F238E27FC236}">
                <a16:creationId xmlns:a16="http://schemas.microsoft.com/office/drawing/2014/main" id="{0A631E4F-3801-F0F7-EEAD-5C59129BEEB2}"/>
              </a:ext>
            </a:extLst>
          </p:cNvPr>
          <p:cNvSpPr/>
          <p:nvPr/>
        </p:nvSpPr>
        <p:spPr>
          <a:xfrm>
            <a:off x="8039596" y="1030253"/>
            <a:ext cx="1569208" cy="514008"/>
          </a:xfrm>
          <a:prstGeom prst="roundRect">
            <a:avLst>
              <a:gd name="adj" fmla="val 4757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600" dirty="0"/>
              <a:t>Start</a:t>
            </a:r>
          </a:p>
        </p:txBody>
      </p:sp>
      <p:sp>
        <p:nvSpPr>
          <p:cNvPr id="28" name="Flowchart: Data 27">
            <a:extLst>
              <a:ext uri="{FF2B5EF4-FFF2-40B4-BE49-F238E27FC236}">
                <a16:creationId xmlns:a16="http://schemas.microsoft.com/office/drawing/2014/main" id="{D21938F6-49F7-86E8-B6E1-F787EF5FA9C4}"/>
              </a:ext>
            </a:extLst>
          </p:cNvPr>
          <p:cNvSpPr/>
          <p:nvPr/>
        </p:nvSpPr>
        <p:spPr>
          <a:xfrm>
            <a:off x="7707282" y="1899492"/>
            <a:ext cx="2179456" cy="593557"/>
          </a:xfrm>
          <a:prstGeom prst="flowChartInputOutp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600" dirty="0"/>
              <a:t>Input the value of 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427BF28-D16D-DFC3-4293-744366136513}"/>
              </a:ext>
            </a:extLst>
          </p:cNvPr>
          <p:cNvSpPr/>
          <p:nvPr/>
        </p:nvSpPr>
        <p:spPr>
          <a:xfrm>
            <a:off x="7999348" y="3741576"/>
            <a:ext cx="1636407" cy="5140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600" dirty="0"/>
              <a:t>c= a + b</a:t>
            </a:r>
          </a:p>
        </p:txBody>
      </p:sp>
      <p:sp>
        <p:nvSpPr>
          <p:cNvPr id="30" name="Flowchart: Data 29">
            <a:extLst>
              <a:ext uri="{FF2B5EF4-FFF2-40B4-BE49-F238E27FC236}">
                <a16:creationId xmlns:a16="http://schemas.microsoft.com/office/drawing/2014/main" id="{03271010-07CF-3029-78B3-A782EDC77F72}"/>
              </a:ext>
            </a:extLst>
          </p:cNvPr>
          <p:cNvSpPr/>
          <p:nvPr/>
        </p:nvSpPr>
        <p:spPr>
          <a:xfrm>
            <a:off x="7691778" y="2858297"/>
            <a:ext cx="2264860" cy="514008"/>
          </a:xfrm>
          <a:prstGeom prst="flowChartInputOutp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600" dirty="0"/>
              <a:t>Input the value of b</a:t>
            </a:r>
          </a:p>
        </p:txBody>
      </p:sp>
      <p:sp>
        <p:nvSpPr>
          <p:cNvPr id="31" name="Flowchart: Data 30">
            <a:extLst>
              <a:ext uri="{FF2B5EF4-FFF2-40B4-BE49-F238E27FC236}">
                <a16:creationId xmlns:a16="http://schemas.microsoft.com/office/drawing/2014/main" id="{017B2529-628F-5658-D416-5DF3C8DD6079}"/>
              </a:ext>
            </a:extLst>
          </p:cNvPr>
          <p:cNvSpPr/>
          <p:nvPr/>
        </p:nvSpPr>
        <p:spPr>
          <a:xfrm>
            <a:off x="7722298" y="4624855"/>
            <a:ext cx="2146764" cy="587437"/>
          </a:xfrm>
          <a:prstGeom prst="flowChartInputOutp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600" dirty="0"/>
              <a:t>Display the value of c</a:t>
            </a:r>
          </a:p>
        </p:txBody>
      </p:sp>
      <p:sp>
        <p:nvSpPr>
          <p:cNvPr id="32" name="Rounded Rectangle 9">
            <a:extLst>
              <a:ext uri="{FF2B5EF4-FFF2-40B4-BE49-F238E27FC236}">
                <a16:creationId xmlns:a16="http://schemas.microsoft.com/office/drawing/2014/main" id="{B1AEFB3F-EDD2-6978-FE09-8FF321AB9BD8}"/>
              </a:ext>
            </a:extLst>
          </p:cNvPr>
          <p:cNvSpPr/>
          <p:nvPr/>
        </p:nvSpPr>
        <p:spPr>
          <a:xfrm>
            <a:off x="7999347" y="5581562"/>
            <a:ext cx="1569208" cy="514008"/>
          </a:xfrm>
          <a:prstGeom prst="roundRect">
            <a:avLst>
              <a:gd name="adj" fmla="val 4757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600" dirty="0"/>
              <a:t>Stop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DA9C599-033B-857C-2921-F292CF60078D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8824200" y="1544262"/>
            <a:ext cx="0" cy="34855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6B3AE0E-6D40-14BC-B315-8A0E446E00A1}"/>
              </a:ext>
            </a:extLst>
          </p:cNvPr>
          <p:cNvCxnSpPr>
            <a:cxnSpLocks/>
          </p:cNvCxnSpPr>
          <p:nvPr/>
        </p:nvCxnSpPr>
        <p:spPr>
          <a:xfrm>
            <a:off x="8795680" y="2493050"/>
            <a:ext cx="0" cy="34855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86C82CA-3A7E-B6B0-653C-A9461B6121FF}"/>
              </a:ext>
            </a:extLst>
          </p:cNvPr>
          <p:cNvCxnSpPr>
            <a:cxnSpLocks/>
          </p:cNvCxnSpPr>
          <p:nvPr/>
        </p:nvCxnSpPr>
        <p:spPr>
          <a:xfrm>
            <a:off x="8817551" y="3372306"/>
            <a:ext cx="0" cy="34855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5E1D1B2-5801-A144-1419-F995D409B289}"/>
              </a:ext>
            </a:extLst>
          </p:cNvPr>
          <p:cNvCxnSpPr>
            <a:cxnSpLocks/>
          </p:cNvCxnSpPr>
          <p:nvPr/>
        </p:nvCxnSpPr>
        <p:spPr>
          <a:xfrm>
            <a:off x="8817550" y="4255584"/>
            <a:ext cx="0" cy="34855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3737C61-572D-5BBC-CDAE-A93676291256}"/>
              </a:ext>
            </a:extLst>
          </p:cNvPr>
          <p:cNvCxnSpPr>
            <a:cxnSpLocks/>
          </p:cNvCxnSpPr>
          <p:nvPr/>
        </p:nvCxnSpPr>
        <p:spPr>
          <a:xfrm>
            <a:off x="8785304" y="5212292"/>
            <a:ext cx="0" cy="34855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039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309F3-642D-4AA0-3046-01DCEB161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408846-80A1-E79D-6CA8-F8FEA0F177E8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57695E6-1258-2F37-0799-52033F3A9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BA5BB5-C0FC-FCC6-4298-66F9901A33CE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3EEB3704-0E7A-D751-18C3-D16F66AC270D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4" name="Google Shape;405;p39">
            <a:extLst>
              <a:ext uri="{FF2B5EF4-FFF2-40B4-BE49-F238E27FC236}">
                <a16:creationId xmlns:a16="http://schemas.microsoft.com/office/drawing/2014/main" id="{2CF16EF9-C5A4-7D1A-98E6-48C98B677E02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1 – </a:t>
            </a:r>
            <a:r>
              <a:rPr kumimoji="0" lang="en-US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Pengenalan Materi AdP</a:t>
            </a: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CD11E45B-A998-961E-BF36-0F1A173057C5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l">
              <a:buClr>
                <a:srgbClr val="13234B"/>
              </a:buClr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Contoh Algoritma Lain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5DAA9B9-8C50-17F8-F729-D55EBCE36716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CE9F06A-A58E-43C7-A660-FFF6665732F5}" type="slidenum">
              <a:rPr lang="en-US" sz="1400" b="1" smtClean="0">
                <a:solidFill>
                  <a:schemeClr val="bg1"/>
                </a:solidFill>
              </a:rPr>
              <a:t>14</a:t>
            </a:fld>
            <a:endParaRPr lang="en-ID" sz="1200" b="1">
              <a:solidFill>
                <a:schemeClr val="bg1"/>
              </a:solidFill>
            </a:endParaRP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4DE3E59A-BEE0-E81F-A746-A590CE4B48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141" y="1052996"/>
            <a:ext cx="5543301" cy="64633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Quicksand"/>
              </a:rPr>
              <a:t>Contoh: Permasalahan menghitung luas lingkaran, dengan data yang diketahui adalah diameter lingkaran.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0CD6C4-725E-2EF5-0368-A7E704A97B04}"/>
              </a:ext>
            </a:extLst>
          </p:cNvPr>
          <p:cNvCxnSpPr>
            <a:cxnSpLocks/>
          </p:cNvCxnSpPr>
          <p:nvPr/>
        </p:nvCxnSpPr>
        <p:spPr>
          <a:xfrm>
            <a:off x="6095998" y="1708030"/>
            <a:ext cx="0" cy="427870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5">
            <a:extLst>
              <a:ext uri="{FF2B5EF4-FFF2-40B4-BE49-F238E27FC236}">
                <a16:creationId xmlns:a16="http://schemas.microsoft.com/office/drawing/2014/main" id="{414D0444-CFC1-616C-6845-56269A147B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897" y="3000995"/>
            <a:ext cx="4347293" cy="1692771"/>
          </a:xfrm>
          <a:prstGeom prst="rect">
            <a:avLst/>
          </a:prstGeom>
          <a:solidFill>
            <a:schemeClr val="accent5">
              <a:lumMod val="95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chemeClr val="bg1"/>
                </a:solidFill>
                <a:latin typeface="Courier New" panose="02070309020205020404" pitchFamily="49" charset="0"/>
              </a:rPr>
              <a:t>Phi </a:t>
            </a:r>
            <a:r>
              <a:rPr lang="en-US" altLang="en-US" sz="1600" b="1">
                <a:solidFill>
                  <a:schemeClr val="bg1"/>
                </a:solidFill>
                <a:latin typeface="Courier New" panose="02070309020205020404" pitchFamily="49" charset="0"/>
                <a:sym typeface="Wingdings" panose="05000000000000000000" pitchFamily="2" charset="2"/>
              </a:rPr>
              <a:t> 3.14</a:t>
            </a:r>
          </a:p>
          <a:p>
            <a:pPr lvl="1"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chemeClr val="bg1"/>
                </a:solidFill>
                <a:latin typeface="Courier New" panose="02070309020205020404" pitchFamily="49" charset="0"/>
                <a:sym typeface="Wingdings" panose="05000000000000000000" pitchFamily="2" charset="2"/>
              </a:rPr>
              <a:t>Input (diameter)</a:t>
            </a:r>
          </a:p>
          <a:p>
            <a:pPr lvl="1"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chemeClr val="bg1"/>
                </a:solidFill>
                <a:latin typeface="Courier New" panose="02070309020205020404" pitchFamily="49" charset="0"/>
                <a:sym typeface="Wingdings" panose="05000000000000000000" pitchFamily="2" charset="2"/>
              </a:rPr>
              <a:t>Radius  diameter / 2</a:t>
            </a:r>
          </a:p>
          <a:p>
            <a:pPr lvl="1"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chemeClr val="bg1"/>
                </a:solidFill>
                <a:latin typeface="Courier New" panose="02070309020205020404" pitchFamily="49" charset="0"/>
                <a:sym typeface="Wingdings" panose="05000000000000000000" pitchFamily="2" charset="2"/>
              </a:rPr>
              <a:t>Luas  phi * radius * radius</a:t>
            </a:r>
          </a:p>
          <a:p>
            <a:pPr lvl="1"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chemeClr val="bg1"/>
                </a:solidFill>
                <a:latin typeface="Courier New" panose="02070309020205020404" pitchFamily="49" charset="0"/>
                <a:sym typeface="Wingdings" panose="05000000000000000000" pitchFamily="2" charset="2"/>
              </a:rPr>
              <a:t>Output (Luas)</a:t>
            </a:r>
          </a:p>
          <a:p>
            <a:pPr lvl="1"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chemeClr val="bg1"/>
                </a:solidFill>
                <a:latin typeface="Courier New" panose="02070309020205020404" pitchFamily="49" charset="0"/>
                <a:sym typeface="Wingdings" panose="05000000000000000000" pitchFamily="2" charset="2"/>
              </a:rPr>
              <a:t>End</a:t>
            </a:r>
            <a:endParaRPr lang="en-US" altLang="en-US" sz="1600" b="1">
              <a:solidFill>
                <a:schemeClr val="bg1"/>
              </a:solidFill>
              <a:latin typeface="Courier New" panose="02070309020205020404" pitchFamily="49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4E616A9-66E0-422F-08B0-4AD9092038ED}"/>
              </a:ext>
            </a:extLst>
          </p:cNvPr>
          <p:cNvGrpSpPr/>
          <p:nvPr/>
        </p:nvGrpSpPr>
        <p:grpSpPr>
          <a:xfrm>
            <a:off x="9147614" y="1279599"/>
            <a:ext cx="2654039" cy="4569950"/>
            <a:chOff x="5169079" y="571500"/>
            <a:chExt cx="2729596" cy="4286250"/>
          </a:xfrm>
        </p:grpSpPr>
        <p:sp>
          <p:nvSpPr>
            <p:cNvPr id="13" name="AutoShape 5">
              <a:extLst>
                <a:ext uri="{FF2B5EF4-FFF2-40B4-BE49-F238E27FC236}">
                  <a16:creationId xmlns:a16="http://schemas.microsoft.com/office/drawing/2014/main" id="{152B0076-ED1D-B751-EFDF-082AC10FDD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3600" y="571500"/>
              <a:ext cx="1143000" cy="342900"/>
            </a:xfrm>
            <a:prstGeom prst="flowChartTermina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9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chemeClr val="bg1"/>
                  </a:solidFill>
                </a:rPr>
                <a:t>Start</a:t>
              </a:r>
            </a:p>
          </p:txBody>
        </p:sp>
        <p:sp>
          <p:nvSpPr>
            <p:cNvPr id="17" name="AutoShape 6">
              <a:extLst>
                <a:ext uri="{FF2B5EF4-FFF2-40B4-BE49-F238E27FC236}">
                  <a16:creationId xmlns:a16="http://schemas.microsoft.com/office/drawing/2014/main" id="{CD437EA9-8F28-43C5-57CF-2061F7714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0" y="1200150"/>
              <a:ext cx="1657350" cy="514350"/>
            </a:xfrm>
            <a:prstGeom prst="flowChartPreparation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9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chemeClr val="bg1"/>
                  </a:solidFill>
                </a:rPr>
                <a:t>Phi = 3.14</a:t>
              </a:r>
            </a:p>
          </p:txBody>
        </p:sp>
        <p:sp>
          <p:nvSpPr>
            <p:cNvPr id="18" name="AutoShape 7">
              <a:extLst>
                <a:ext uri="{FF2B5EF4-FFF2-40B4-BE49-F238E27FC236}">
                  <a16:creationId xmlns:a16="http://schemas.microsoft.com/office/drawing/2014/main" id="{E441AEB1-832B-2588-6E06-2D61F126E4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0700" y="2000250"/>
              <a:ext cx="1600200" cy="514350"/>
            </a:xfrm>
            <a:prstGeom prst="flowChartInputOutpu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9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chemeClr val="bg1"/>
                  </a:solidFill>
                </a:rPr>
                <a:t>Input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chemeClr val="bg1"/>
                  </a:solidFill>
                </a:rPr>
                <a:t>(</a:t>
              </a:r>
              <a:r>
                <a:rPr lang="en-US" altLang="en-US" sz="1600" b="1">
                  <a:solidFill>
                    <a:schemeClr val="bg1"/>
                  </a:solidFill>
                </a:rPr>
                <a:t>diameter</a:t>
              </a:r>
              <a:r>
                <a:rPr lang="en-US" altLang="en-US" sz="160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19" name="AutoShape 8">
              <a:extLst>
                <a:ext uri="{FF2B5EF4-FFF2-40B4-BE49-F238E27FC236}">
                  <a16:creationId xmlns:a16="http://schemas.microsoft.com/office/drawing/2014/main" id="{F3C4C230-8D35-BAA6-5904-50ABA7B0C1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9079" y="2800350"/>
              <a:ext cx="2729596" cy="628650"/>
            </a:xfrm>
            <a:prstGeom prst="flowChartProcess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9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chemeClr val="bg1"/>
                  </a:solidFill>
                </a:rPr>
                <a:t>Radius = diameter/2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chemeClr val="bg1"/>
                  </a:solidFill>
                </a:rPr>
                <a:t>Luas = phi * radius * radius</a:t>
              </a:r>
            </a:p>
          </p:txBody>
        </p:sp>
        <p:sp>
          <p:nvSpPr>
            <p:cNvPr id="20" name="AutoShape 9">
              <a:extLst>
                <a:ext uri="{FF2B5EF4-FFF2-40B4-BE49-F238E27FC236}">
                  <a16:creationId xmlns:a16="http://schemas.microsoft.com/office/drawing/2014/main" id="{880A3DDF-5799-D5B5-2773-D39DF21839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0700" y="3714750"/>
              <a:ext cx="1600200" cy="514350"/>
            </a:xfrm>
            <a:prstGeom prst="flowChartInputOutpu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9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chemeClr val="bg1"/>
                  </a:solidFill>
                </a:rPr>
                <a:t>Output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1">
                  <a:solidFill>
                    <a:schemeClr val="bg1"/>
                  </a:solidFill>
                </a:rPr>
                <a:t>Luas</a:t>
              </a:r>
            </a:p>
          </p:txBody>
        </p:sp>
        <p:sp>
          <p:nvSpPr>
            <p:cNvPr id="21" name="AutoShape 10">
              <a:extLst>
                <a:ext uri="{FF2B5EF4-FFF2-40B4-BE49-F238E27FC236}">
                  <a16:creationId xmlns:a16="http://schemas.microsoft.com/office/drawing/2014/main" id="{FD51A98A-59F4-FB7D-A16E-B7BF70D0F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6450" y="4514850"/>
              <a:ext cx="1143000" cy="342900"/>
            </a:xfrm>
            <a:prstGeom prst="flowChartTermina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9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chemeClr val="bg1"/>
                  </a:solidFill>
                </a:rPr>
                <a:t>Stop </a:t>
              </a:r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1296E06F-89FF-4779-4E4C-B75EEA7347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15100" y="914400"/>
              <a:ext cx="0" cy="2857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D" sz="1600">
                <a:solidFill>
                  <a:schemeClr val="bg1"/>
                </a:solidFill>
              </a:endParaRPr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911624C1-8BAE-559C-9FCE-394B9B8359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15100" y="1714500"/>
              <a:ext cx="0" cy="2857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D" sz="1600">
                <a:solidFill>
                  <a:schemeClr val="bg1"/>
                </a:solidFill>
              </a:endParaRPr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EAE27F45-91A0-0421-1A95-04316BEE56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15100" y="2514600"/>
              <a:ext cx="0" cy="2857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D" sz="1600">
                <a:solidFill>
                  <a:schemeClr val="bg1"/>
                </a:solidFill>
              </a:endParaRPr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A91B0DCB-9582-42C3-796F-35292D7174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15100" y="3429000"/>
              <a:ext cx="0" cy="2857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D" sz="1600">
                <a:solidFill>
                  <a:schemeClr val="bg1"/>
                </a:solidFill>
              </a:endParaRPr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A7D9854A-F52C-91A0-4EBC-37262FD995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15100" y="4229100"/>
              <a:ext cx="0" cy="2857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D" sz="1600">
                <a:solidFill>
                  <a:schemeClr val="bg1"/>
                </a:solidFill>
              </a:endParaRPr>
            </a:p>
          </p:txBody>
        </p:sp>
      </p:grpSp>
      <p:sp>
        <p:nvSpPr>
          <p:cNvPr id="27" name="TextBox 11">
            <a:extLst>
              <a:ext uri="{FF2B5EF4-FFF2-40B4-BE49-F238E27FC236}">
                <a16:creationId xmlns:a16="http://schemas.microsoft.com/office/drawing/2014/main" id="{5DF450A5-2151-1B30-DD9E-6B4F6B0403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151" y="2475867"/>
            <a:ext cx="2405559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Quicksand"/>
              </a:rPr>
              <a:t>Dengan Pseudocode:</a:t>
            </a:r>
          </a:p>
        </p:txBody>
      </p:sp>
      <p:sp>
        <p:nvSpPr>
          <p:cNvPr id="38" name="TextBox 11">
            <a:extLst>
              <a:ext uri="{FF2B5EF4-FFF2-40B4-BE49-F238E27FC236}">
                <a16:creationId xmlns:a16="http://schemas.microsoft.com/office/drawing/2014/main" id="{74DB35AD-229D-C069-C968-50C9BA5EB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9596" y="2465917"/>
            <a:ext cx="2405559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Quicksand"/>
              </a:rPr>
              <a:t>Dengan Flowchart:</a:t>
            </a:r>
          </a:p>
        </p:txBody>
      </p:sp>
    </p:spTree>
    <p:extLst>
      <p:ext uri="{BB962C8B-B14F-4D97-AF65-F5344CB8AC3E}">
        <p14:creationId xmlns:p14="http://schemas.microsoft.com/office/powerpoint/2010/main" val="3133049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CA51D0-04BE-FC7B-2478-D3DD8E6A4710}"/>
              </a:ext>
            </a:extLst>
          </p:cNvPr>
          <p:cNvSpPr/>
          <p:nvPr/>
        </p:nvSpPr>
        <p:spPr>
          <a:xfrm>
            <a:off x="-5926" y="863597"/>
            <a:ext cx="12197925" cy="54019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FE992B-E6CD-0967-4DF3-2ED34C313370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1D6EDCB-C2A7-9DD3-F8F8-C0BA59752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3B1462E-16FB-3153-3EB9-32A3D3A6EEA0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88906A11-DA51-865B-E052-3F68C958EB27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4" name="Google Shape;405;p39">
            <a:extLst>
              <a:ext uri="{FF2B5EF4-FFF2-40B4-BE49-F238E27FC236}">
                <a16:creationId xmlns:a16="http://schemas.microsoft.com/office/drawing/2014/main" id="{7D58DACE-CE9F-BBFA-F44F-78DEBF20DABC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1 – </a:t>
            </a:r>
            <a:r>
              <a:rPr kumimoji="0" lang="en-US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Pengenalan Materi AdP</a:t>
            </a: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FC99CC4C-CC57-FA1E-55A0-C48081E58A64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SOFTWARE MATLAB</a:t>
            </a:r>
          </a:p>
        </p:txBody>
      </p:sp>
      <p:sp>
        <p:nvSpPr>
          <p:cNvPr id="17" name="Google Shape;6457;p40">
            <a:extLst>
              <a:ext uri="{FF2B5EF4-FFF2-40B4-BE49-F238E27FC236}">
                <a16:creationId xmlns:a16="http://schemas.microsoft.com/office/drawing/2014/main" id="{3147A514-91AA-2535-0332-44F101FC360B}"/>
              </a:ext>
            </a:extLst>
          </p:cNvPr>
          <p:cNvSpPr txBox="1">
            <a:spLocks/>
          </p:cNvSpPr>
          <p:nvPr/>
        </p:nvSpPr>
        <p:spPr>
          <a:xfrm>
            <a:off x="212438" y="1498625"/>
            <a:ext cx="8581244" cy="406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4572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6446"/>
              </a:buClr>
              <a:buSzPts val="1400"/>
              <a:buFont typeface="Fira Sans Condensed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Fira Sans Condensed"/>
              </a:rPr>
              <a:t>MATLAB (Matrix Laboratory)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Fira Sans Condensed"/>
              </a:rPr>
              <a:t>adalah sebuah program untuk analisis dan komputasi numerik yang merupakan bahasa pemrograman matematika lanjutan dengan dasar pemikiran menggunakan sifat dan bentuk matrik</a:t>
            </a:r>
          </a:p>
          <a:p>
            <a:pPr marL="4572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6446"/>
              </a:buClr>
              <a:buSzPts val="1400"/>
              <a:buFont typeface="Fira Sans Condensed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Quicksand"/>
              <a:sym typeface="Fira Sans Condensed"/>
            </a:endParaRPr>
          </a:p>
          <a:p>
            <a:pPr lvl="0" algn="just">
              <a:buClr>
                <a:srgbClr val="786446"/>
              </a:buClr>
              <a:defRPr/>
            </a:pPr>
            <a:r>
              <a:rPr lang="en-ID" sz="2000" b="1">
                <a:solidFill>
                  <a:schemeClr val="bg1"/>
                </a:solidFill>
                <a:latin typeface="Quicksand"/>
              </a:rPr>
              <a:t>Pencipta:</a:t>
            </a:r>
            <a:r>
              <a:rPr lang="en-ID" sz="2000">
                <a:solidFill>
                  <a:schemeClr val="bg1"/>
                </a:solidFill>
                <a:latin typeface="Quicksand"/>
              </a:rPr>
              <a:t> </a:t>
            </a:r>
            <a:r>
              <a:rPr lang="en-ID" sz="2000" i="1">
                <a:solidFill>
                  <a:schemeClr val="bg1"/>
                </a:solidFill>
                <a:latin typeface="Quicksand"/>
              </a:rPr>
              <a:t>Cleve Moler</a:t>
            </a:r>
            <a:r>
              <a:rPr lang="en-ID" sz="2000">
                <a:solidFill>
                  <a:schemeClr val="bg1"/>
                </a:solidFill>
                <a:latin typeface="Quicksand"/>
              </a:rPr>
              <a:t>, profesor matematika di University of New Mexico, </a:t>
            </a:r>
          </a:p>
          <a:p>
            <a:pPr lvl="0" algn="just">
              <a:buClr>
                <a:srgbClr val="786446"/>
              </a:buClr>
              <a:defRPr/>
            </a:pPr>
            <a:r>
              <a:rPr lang="en-ID" sz="2000">
                <a:solidFill>
                  <a:schemeClr val="bg1"/>
                </a:solidFill>
                <a:latin typeface="Quicksand"/>
              </a:rPr>
              <a:t>       tahun 1970</a:t>
            </a:r>
          </a:p>
          <a:p>
            <a:pPr lvl="0" algn="just">
              <a:buClr>
                <a:srgbClr val="786446"/>
              </a:buClr>
              <a:defRPr/>
            </a:pPr>
            <a:endParaRPr lang="en-ID" sz="2000">
              <a:solidFill>
                <a:schemeClr val="bg1"/>
              </a:solidFill>
              <a:latin typeface="Quicksand"/>
            </a:endParaRPr>
          </a:p>
          <a:p>
            <a:pPr lvl="0" algn="just">
              <a:buClr>
                <a:srgbClr val="786446"/>
              </a:buClr>
              <a:defRPr/>
            </a:pPr>
            <a:r>
              <a:rPr lang="en-ID" sz="2000">
                <a:solidFill>
                  <a:schemeClr val="bg1"/>
                </a:solidFill>
                <a:latin typeface="Quicksand"/>
              </a:rPr>
              <a:t>Tujuannya: membuat alat yang </a:t>
            </a:r>
            <a:r>
              <a:rPr lang="en-ID" sz="2000" b="1">
                <a:solidFill>
                  <a:schemeClr val="bg1"/>
                </a:solidFill>
                <a:latin typeface="Quicksand"/>
              </a:rPr>
              <a:t>mempermudah mahasiswa mengakses pustaka Fortran</a:t>
            </a:r>
            <a:r>
              <a:rPr lang="en-ID" sz="2000">
                <a:solidFill>
                  <a:schemeClr val="bg1"/>
                </a:solidFill>
                <a:latin typeface="Quicksand"/>
              </a:rPr>
              <a:t> seperti LINPACK &amp; EISPACK, untuk menyelesaikan </a:t>
            </a:r>
            <a:r>
              <a:rPr lang="en-ID" sz="2000" b="1">
                <a:solidFill>
                  <a:schemeClr val="bg1"/>
                </a:solidFill>
                <a:latin typeface="Quicksand"/>
              </a:rPr>
              <a:t>masalah aljabar linear numerik</a:t>
            </a:r>
            <a:r>
              <a:rPr lang="en-ID" sz="2000">
                <a:solidFill>
                  <a:schemeClr val="bg1"/>
                </a:solidFill>
                <a:latin typeface="Quicksand"/>
              </a:rPr>
              <a:t>.</a:t>
            </a:r>
          </a:p>
          <a:p>
            <a:pPr lvl="0" algn="just">
              <a:buClr>
                <a:srgbClr val="786446"/>
              </a:buClr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Quicksand"/>
              <a:sym typeface="Fira Sans Condensed"/>
            </a:endParaRPr>
          </a:p>
          <a:p>
            <a:pPr marL="4572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6446"/>
              </a:buClr>
              <a:buSzPts val="1400"/>
              <a:buFont typeface="Fira Sans Condensed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Fira Sans Condensed"/>
              </a:rPr>
              <a:t>Sekarang menjadi produk komersial Mathworks Inc. yang menggunakan C++</a:t>
            </a:r>
          </a:p>
        </p:txBody>
      </p:sp>
      <p:pic>
        <p:nvPicPr>
          <p:cNvPr id="2050" name="Picture 2" descr="What is Matlab? Why we need it?. Understanding the fundamentals of… | by  Mr. Huseyin | Dev Genius">
            <a:extLst>
              <a:ext uri="{FF2B5EF4-FFF2-40B4-BE49-F238E27FC236}">
                <a16:creationId xmlns:a16="http://schemas.microsoft.com/office/drawing/2014/main" id="{62FD4614-FAC3-DF4F-9052-375C0BFA6D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9" r="22632"/>
          <a:stretch>
            <a:fillRect/>
          </a:stretch>
        </p:blipFill>
        <p:spPr bwMode="auto">
          <a:xfrm>
            <a:off x="9390962" y="2265115"/>
            <a:ext cx="2410691" cy="2530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7CA11CE-76FB-CDDC-F17A-B5F828ACA188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CE9F06A-A58E-43C7-A660-FFF6665732F5}" type="slidenum">
              <a:rPr lang="en-US" sz="1400" b="1" smtClean="0">
                <a:solidFill>
                  <a:schemeClr val="bg1"/>
                </a:solidFill>
              </a:rPr>
              <a:t>15</a:t>
            </a:fld>
            <a:endParaRPr lang="en-ID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481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15A7A-2EA9-CFBB-F9A6-D163F2CEB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19CD91-36C9-4835-0F8B-C4121332B837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F99C782-969C-B1B6-F574-2F0720119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6F9109-DDDD-8C76-B024-A2C59E5057DC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BE3AB69D-4228-ABB2-AAC1-555848349DDF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4" name="Google Shape;405;p39">
            <a:extLst>
              <a:ext uri="{FF2B5EF4-FFF2-40B4-BE49-F238E27FC236}">
                <a16:creationId xmlns:a16="http://schemas.microsoft.com/office/drawing/2014/main" id="{4FB4F641-44E0-5F4A-86FE-FA896493F68A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1 – </a:t>
            </a:r>
            <a:r>
              <a:rPr kumimoji="0" lang="en-US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Pengenalan Materi AdP</a:t>
            </a: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9170D568-7C85-2C56-1BE8-E6B4FA0CC883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SOFTWARE MATLAB</a:t>
            </a:r>
          </a:p>
        </p:txBody>
      </p:sp>
      <p:sp>
        <p:nvSpPr>
          <p:cNvPr id="2" name="Google Shape;6457;p40">
            <a:extLst>
              <a:ext uri="{FF2B5EF4-FFF2-40B4-BE49-F238E27FC236}">
                <a16:creationId xmlns:a16="http://schemas.microsoft.com/office/drawing/2014/main" id="{E4187E41-6505-E2C6-B8B9-DD85C59E7FB6}"/>
              </a:ext>
            </a:extLst>
          </p:cNvPr>
          <p:cNvSpPr txBox="1">
            <a:spLocks/>
          </p:cNvSpPr>
          <p:nvPr/>
        </p:nvSpPr>
        <p:spPr>
          <a:xfrm>
            <a:off x="571332" y="1183274"/>
            <a:ext cx="10515768" cy="3996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4572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86446"/>
              </a:buClr>
              <a:buSzPts val="1400"/>
              <a:buFont typeface="Fira Sans Condensed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Quicksand"/>
                <a:sym typeface="Fira Sans Condensed"/>
              </a:rPr>
              <a:t>MATLAB sering digunakan untuk:</a:t>
            </a:r>
          </a:p>
          <a:p>
            <a:pPr marL="4572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86446"/>
              </a:buClr>
              <a:buSzPts val="1400"/>
              <a:buFont typeface="Fira Sans Condensed"/>
              <a:buNone/>
              <a:tabLst/>
              <a:defRPr/>
            </a:pPr>
            <a:endParaRPr kumimoji="0" lang="en-US" sz="20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Quicksand"/>
              <a:sym typeface="Fira Sans Condensed"/>
            </a:endParaRPr>
          </a:p>
          <a:p>
            <a:pPr marL="4572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86446"/>
              </a:buClr>
              <a:buSzPts val="1400"/>
              <a:buFontTx/>
              <a:buChar char="-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Quicksand"/>
                <a:sym typeface="Fira Sans Condensed"/>
              </a:rPr>
              <a:t>Matematika dan komputasi</a:t>
            </a:r>
          </a:p>
          <a:p>
            <a:pPr marL="4572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86446"/>
              </a:buClr>
              <a:buSzPts val="1400"/>
              <a:buFontTx/>
              <a:buChar char="-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Quicksand"/>
                <a:sym typeface="Fira Sans Condensed"/>
              </a:rPr>
              <a:t>grafik, plotting, pemrosesan sinyal, GUI, dan Simulink.</a:t>
            </a:r>
          </a:p>
          <a:p>
            <a:pPr marL="4572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86446"/>
              </a:buClr>
              <a:buSzPts val="1400"/>
              <a:buFontTx/>
              <a:buChar char="-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Quicksand"/>
                <a:sym typeface="Fira Sans Condensed"/>
              </a:rPr>
              <a:t>Pemrograman modeling, simulasi dan pembuatan prototipe</a:t>
            </a:r>
          </a:p>
          <a:p>
            <a:pPr marL="4572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86446"/>
              </a:buClr>
              <a:buSzPts val="1400"/>
              <a:buFontTx/>
              <a:buChar char="-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Quicksand"/>
                <a:sym typeface="Fira Sans Condensed"/>
              </a:rPr>
              <a:t>Analisa data, statistik dan visualisasi</a:t>
            </a:r>
          </a:p>
          <a:p>
            <a:pPr marL="4572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86446"/>
              </a:buClr>
              <a:buSzPts val="1400"/>
              <a:buFontTx/>
              <a:buChar char="-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Quicksand"/>
                <a:sym typeface="Fira Sans Condensed"/>
              </a:rPr>
              <a:t>Simulasi sistem dinamis (otomotif, telekomunikasi, kendali, dsb).</a:t>
            </a:r>
          </a:p>
          <a:p>
            <a:pPr marL="4572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86446"/>
              </a:buClr>
              <a:buSzPts val="1400"/>
              <a:buFontTx/>
              <a:buChar char="-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Quicksand"/>
                <a:sym typeface="Fira Sans Condensed"/>
              </a:rPr>
              <a:t>Banyak digunakan di: Universitas Industri otomotif, penerbangan, robotik, sinyal, penelitian sains &amp; Teknik.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D2954CA-C25A-6858-37CC-23C180C3A3F7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CE9F06A-A58E-43C7-A660-FFF6665732F5}" type="slidenum">
              <a:rPr lang="en-US" sz="1400" b="1" smtClean="0">
                <a:solidFill>
                  <a:schemeClr val="bg1"/>
                </a:solidFill>
              </a:rPr>
              <a:t>16</a:t>
            </a:fld>
            <a:endParaRPr lang="en-ID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592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7C753-9025-F7A8-749A-8AF474070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6948FAF-3943-E6B1-2125-B3B4B00CAB7F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A641740-85A3-653A-A974-957EFFE61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3DB0D0F-7EEF-8D34-B92A-FC1455399415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022120F4-878B-4870-590F-C30B81EBF45E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4" name="Google Shape;405;p39">
            <a:extLst>
              <a:ext uri="{FF2B5EF4-FFF2-40B4-BE49-F238E27FC236}">
                <a16:creationId xmlns:a16="http://schemas.microsoft.com/office/drawing/2014/main" id="{7004A485-F5D1-DDE3-950A-0B34AF5CAAE5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1 – </a:t>
            </a:r>
            <a:r>
              <a:rPr kumimoji="0" lang="en-US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Pengenalan Materi AdP</a:t>
            </a: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4C88515B-16FA-596D-9F7A-4ADCF0F5FC3B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TAMPILAN AWAL MATLAB 2021a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0DFA1F5-8E68-02FD-E124-B501183427EA}"/>
              </a:ext>
            </a:extLst>
          </p:cNvPr>
          <p:cNvGrpSpPr/>
          <p:nvPr/>
        </p:nvGrpSpPr>
        <p:grpSpPr>
          <a:xfrm>
            <a:off x="1302859" y="986008"/>
            <a:ext cx="9541829" cy="5157133"/>
            <a:chOff x="1302859" y="986008"/>
            <a:chExt cx="9541829" cy="515713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AF4A673-BC0B-9925-E48E-B93F9B3D3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729" b="2762"/>
            <a:stretch>
              <a:fillRect/>
            </a:stretch>
          </p:blipFill>
          <p:spPr>
            <a:xfrm>
              <a:off x="1347309" y="986008"/>
              <a:ext cx="9497379" cy="5157133"/>
            </a:xfrm>
            <a:prstGeom prst="rect">
              <a:avLst/>
            </a:prstGeom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6C50CA1-B5C3-2BD3-D0E9-A12943581C02}"/>
                </a:ext>
              </a:extLst>
            </p:cNvPr>
            <p:cNvSpPr/>
            <p:nvPr/>
          </p:nvSpPr>
          <p:spPr>
            <a:xfrm>
              <a:off x="1302859" y="1816100"/>
              <a:ext cx="1878491" cy="4055891"/>
            </a:xfrm>
            <a:prstGeom prst="roundRect">
              <a:avLst>
                <a:gd name="adj" fmla="val 5512"/>
              </a:avLst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E9CA0FE-4DA0-6AF3-9F6B-7D55A317DD43}"/>
                </a:ext>
              </a:extLst>
            </p:cNvPr>
            <p:cNvSpPr/>
            <p:nvPr/>
          </p:nvSpPr>
          <p:spPr>
            <a:xfrm>
              <a:off x="3296759" y="1809750"/>
              <a:ext cx="1878491" cy="381000"/>
            </a:xfrm>
            <a:prstGeom prst="roundRect">
              <a:avLst>
                <a:gd name="adj" fmla="val 5512"/>
              </a:avLst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C589BC3-F379-F669-EBDA-BF24AE721C23}"/>
                </a:ext>
              </a:extLst>
            </p:cNvPr>
            <p:cNvSpPr/>
            <p:nvPr/>
          </p:nvSpPr>
          <p:spPr>
            <a:xfrm>
              <a:off x="1302859" y="5960160"/>
              <a:ext cx="506891" cy="162791"/>
            </a:xfrm>
            <a:prstGeom prst="roundRect">
              <a:avLst>
                <a:gd name="adj" fmla="val 5512"/>
              </a:avLst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C1C2E50-3C4F-2656-E314-713298D4BA66}"/>
                </a:ext>
              </a:extLst>
            </p:cNvPr>
            <p:cNvSpPr/>
            <p:nvPr/>
          </p:nvSpPr>
          <p:spPr>
            <a:xfrm>
              <a:off x="8272619" y="1809750"/>
              <a:ext cx="1878491" cy="381000"/>
            </a:xfrm>
            <a:prstGeom prst="roundRect">
              <a:avLst>
                <a:gd name="adj" fmla="val 5512"/>
              </a:avLst>
            </a:prstGeom>
            <a:noFill/>
            <a:ln w="28575">
              <a:solidFill>
                <a:srgbClr val="DA251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A8958D3-7618-C537-A0CC-7D40EB3F29EF}"/>
                </a:ext>
              </a:extLst>
            </p:cNvPr>
            <p:cNvSpPr/>
            <p:nvPr/>
          </p:nvSpPr>
          <p:spPr>
            <a:xfrm>
              <a:off x="1347309" y="1673500"/>
              <a:ext cx="2446021" cy="142600"/>
            </a:xfrm>
            <a:prstGeom prst="roundRect">
              <a:avLst>
                <a:gd name="adj" fmla="val 5512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AC73A3E-49FE-DD24-0B38-82CAF7EE8E7A}"/>
                </a:ext>
              </a:extLst>
            </p:cNvPr>
            <p:cNvSpPr/>
            <p:nvPr/>
          </p:nvSpPr>
          <p:spPr>
            <a:xfrm>
              <a:off x="1302859" y="1257158"/>
              <a:ext cx="6002816" cy="430182"/>
            </a:xfrm>
            <a:prstGeom prst="roundRect">
              <a:avLst>
                <a:gd name="adj" fmla="val 5512"/>
              </a:avLst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A934F2A7-C4D7-5A3C-3FCE-A181334617DD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CE9F06A-A58E-43C7-A660-FFF6665732F5}" type="slidenum">
              <a:rPr lang="en-US" sz="1400" b="1" smtClean="0">
                <a:solidFill>
                  <a:schemeClr val="bg1"/>
                </a:solidFill>
              </a:rPr>
              <a:t>17</a:t>
            </a:fld>
            <a:endParaRPr lang="en-ID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893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4937A-9C9A-2955-6369-49B4C04E3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3263E7-5CDF-4F39-942C-D55DA81535E5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1506BDC-471E-A47A-C091-6A2A27D01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88DBE-EC62-1C13-6B38-0E9388FB3DD3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A62B1278-A329-6C53-B2AE-C187A9C10789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4" name="Google Shape;405;p39">
            <a:extLst>
              <a:ext uri="{FF2B5EF4-FFF2-40B4-BE49-F238E27FC236}">
                <a16:creationId xmlns:a16="http://schemas.microsoft.com/office/drawing/2014/main" id="{3E477364-F71B-A8B7-60E9-61C1BE8AC957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1 – </a:t>
            </a:r>
            <a:r>
              <a:rPr kumimoji="0" lang="en-US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Pengenalan Materi AdP</a:t>
            </a: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A81E29C7-6FE6-99C5-B591-1AD0795E3405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TAMPILAN AWAL MATLAB 2021a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4F2B2E7-E66A-A474-6206-8DD91E6D235D}"/>
              </a:ext>
            </a:extLst>
          </p:cNvPr>
          <p:cNvGrpSpPr/>
          <p:nvPr/>
        </p:nvGrpSpPr>
        <p:grpSpPr>
          <a:xfrm>
            <a:off x="414913" y="1133475"/>
            <a:ext cx="11176462" cy="1386690"/>
            <a:chOff x="368069" y="1133474"/>
            <a:chExt cx="11176462" cy="138669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DAB8566-99C8-F56E-0A51-421675CDA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8292"/>
            <a:stretch>
              <a:fillRect/>
            </a:stretch>
          </p:blipFill>
          <p:spPr>
            <a:xfrm>
              <a:off x="368069" y="1133474"/>
              <a:ext cx="11176462" cy="1386690"/>
            </a:xfrm>
            <a:prstGeom prst="rect">
              <a:avLst/>
            </a:prstGeom>
          </p:spPr>
        </p:pic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C86E2B9-E428-0C7B-2B00-D520B78BA2FB}"/>
                </a:ext>
              </a:extLst>
            </p:cNvPr>
            <p:cNvSpPr/>
            <p:nvPr/>
          </p:nvSpPr>
          <p:spPr>
            <a:xfrm>
              <a:off x="1407334" y="1635659"/>
              <a:ext cx="765498" cy="663922"/>
            </a:xfrm>
            <a:prstGeom prst="roundRect">
              <a:avLst>
                <a:gd name="adj" fmla="val 5512"/>
              </a:avLst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A244CA4-FEE9-928B-3FC2-2B48307EA144}"/>
                </a:ext>
              </a:extLst>
            </p:cNvPr>
            <p:cNvSpPr/>
            <p:nvPr/>
          </p:nvSpPr>
          <p:spPr>
            <a:xfrm>
              <a:off x="7315199" y="1604601"/>
              <a:ext cx="623181" cy="879350"/>
            </a:xfrm>
            <a:prstGeom prst="roundRect">
              <a:avLst>
                <a:gd name="adj" fmla="val 5512"/>
              </a:avLst>
            </a:prstGeom>
            <a:noFill/>
            <a:ln w="28575">
              <a:solidFill>
                <a:srgbClr val="DA251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45DF3794-4689-CCFF-092C-34D85AA893A6}"/>
                </a:ext>
              </a:extLst>
            </p:cNvPr>
            <p:cNvSpPr/>
            <p:nvPr/>
          </p:nvSpPr>
          <p:spPr>
            <a:xfrm>
              <a:off x="7938380" y="1604601"/>
              <a:ext cx="492010" cy="879350"/>
            </a:xfrm>
            <a:prstGeom prst="roundRect">
              <a:avLst>
                <a:gd name="adj" fmla="val 5512"/>
              </a:avLst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363CD2E5-D349-3EE6-4F61-0FCC7C0B7960}"/>
              </a:ext>
            </a:extLst>
          </p:cNvPr>
          <p:cNvSpPr/>
          <p:nvPr/>
        </p:nvSpPr>
        <p:spPr>
          <a:xfrm rot="5400000">
            <a:off x="1527485" y="2417642"/>
            <a:ext cx="618883" cy="14936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841007-A992-162B-6339-16F1D5753E21}"/>
              </a:ext>
            </a:extLst>
          </p:cNvPr>
          <p:cNvSpPr txBox="1"/>
          <p:nvPr/>
        </p:nvSpPr>
        <p:spPr>
          <a:xfrm>
            <a:off x="805586" y="2833174"/>
            <a:ext cx="2123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Quicksand"/>
              </a:rPr>
              <a:t>New : menambah file baru</a:t>
            </a:r>
          </a:p>
          <a:p>
            <a:r>
              <a:rPr lang="en-US" sz="1400">
                <a:latin typeface="Quicksand"/>
              </a:rPr>
              <a:t>Open: membuka file</a:t>
            </a:r>
            <a:endParaRPr lang="en-ID" sz="1400">
              <a:latin typeface="Quicksand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303BA7-9D42-BA1D-9474-715BA4E009ED}"/>
              </a:ext>
            </a:extLst>
          </p:cNvPr>
          <p:cNvSpPr txBox="1"/>
          <p:nvPr/>
        </p:nvSpPr>
        <p:spPr>
          <a:xfrm>
            <a:off x="5861822" y="2747487"/>
            <a:ext cx="2242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Quicksand"/>
              </a:rPr>
              <a:t>Membukan Matlab Simulink</a:t>
            </a:r>
            <a:endParaRPr lang="en-ID" sz="1400">
              <a:latin typeface="Quicksand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FDAD2993-C19A-E119-4835-AE57F11CF817}"/>
              </a:ext>
            </a:extLst>
          </p:cNvPr>
          <p:cNvSpPr/>
          <p:nvPr/>
        </p:nvSpPr>
        <p:spPr>
          <a:xfrm rot="5400000">
            <a:off x="7052601" y="2352165"/>
            <a:ext cx="618883" cy="14936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BFF0D15-472C-4C88-16AC-5F172ED016AE}"/>
              </a:ext>
            </a:extLst>
          </p:cNvPr>
          <p:cNvSpPr/>
          <p:nvPr/>
        </p:nvSpPr>
        <p:spPr>
          <a:xfrm rot="5400000">
            <a:off x="7899226" y="2704728"/>
            <a:ext cx="959660" cy="14936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FAA03D-EDDC-EF08-5C10-D9EBE44486AD}"/>
              </a:ext>
            </a:extLst>
          </p:cNvPr>
          <p:cNvSpPr txBox="1"/>
          <p:nvPr/>
        </p:nvSpPr>
        <p:spPr>
          <a:xfrm>
            <a:off x="8104808" y="3290982"/>
            <a:ext cx="2695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Quicksand"/>
              </a:rPr>
              <a:t>Setting layout command windows,</a:t>
            </a:r>
          </a:p>
          <a:p>
            <a:r>
              <a:rPr lang="en-US" sz="1400">
                <a:latin typeface="Quicksand"/>
              </a:rPr>
              <a:t>workspace, dan file .m</a:t>
            </a:r>
            <a:endParaRPr lang="en-ID" sz="1400">
              <a:latin typeface="Quicksand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5F6CDE8-0F74-7C5B-3FDD-62B3E7F5923A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CE9F06A-A58E-43C7-A660-FFF6665732F5}" type="slidenum">
              <a:rPr lang="en-US" sz="1400" b="1" smtClean="0">
                <a:solidFill>
                  <a:schemeClr val="bg1"/>
                </a:solidFill>
              </a:rPr>
              <a:t>18</a:t>
            </a:fld>
            <a:endParaRPr lang="en-ID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026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317BD-7C47-6AD4-8F11-DE6F547D8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FF3327-B8CD-652C-22BF-6567A6945166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14250DA-2E1B-D575-44C0-2F489390B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E91A77E-FBB3-CDE3-48DC-5AA923869DD7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8E7DF3C2-1D96-7097-40BB-EABFBD6B91FE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4" name="Google Shape;405;p39">
            <a:extLst>
              <a:ext uri="{FF2B5EF4-FFF2-40B4-BE49-F238E27FC236}">
                <a16:creationId xmlns:a16="http://schemas.microsoft.com/office/drawing/2014/main" id="{033BC2B8-A9EB-698E-CEE6-27D961E801D8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1 – </a:t>
            </a:r>
            <a:r>
              <a:rPr kumimoji="0" lang="en-US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Pengenalan Materi AdP</a:t>
            </a: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87B9D37C-17CC-3E85-8500-454B9543B9AE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TAMPILAN AWAL MATLAB 2021a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4A9338D-94B3-4064-D94D-A8D6FA88375D}"/>
              </a:ext>
            </a:extLst>
          </p:cNvPr>
          <p:cNvGrpSpPr/>
          <p:nvPr/>
        </p:nvGrpSpPr>
        <p:grpSpPr>
          <a:xfrm>
            <a:off x="414913" y="1133475"/>
            <a:ext cx="11176462" cy="1386690"/>
            <a:chOff x="368069" y="1133474"/>
            <a:chExt cx="11176462" cy="138669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73B92AB-B507-A138-F69E-B701F1BE3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8292"/>
            <a:stretch>
              <a:fillRect/>
            </a:stretch>
          </p:blipFill>
          <p:spPr>
            <a:xfrm>
              <a:off x="368069" y="1133474"/>
              <a:ext cx="11176462" cy="1386690"/>
            </a:xfrm>
            <a:prstGeom prst="rect">
              <a:avLst/>
            </a:prstGeom>
          </p:spPr>
        </p:pic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F065FC6-3D1B-DB08-8AAC-4E14AC33CBC7}"/>
                </a:ext>
              </a:extLst>
            </p:cNvPr>
            <p:cNvSpPr/>
            <p:nvPr/>
          </p:nvSpPr>
          <p:spPr>
            <a:xfrm>
              <a:off x="1407334" y="1635659"/>
              <a:ext cx="765498" cy="663922"/>
            </a:xfrm>
            <a:prstGeom prst="roundRect">
              <a:avLst>
                <a:gd name="adj" fmla="val 5512"/>
              </a:avLst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3D0E19F-6DE7-8AF6-65E2-B7D70C9815A0}"/>
                </a:ext>
              </a:extLst>
            </p:cNvPr>
            <p:cNvSpPr/>
            <p:nvPr/>
          </p:nvSpPr>
          <p:spPr>
            <a:xfrm>
              <a:off x="7315199" y="1604601"/>
              <a:ext cx="623181" cy="879350"/>
            </a:xfrm>
            <a:prstGeom prst="roundRect">
              <a:avLst>
                <a:gd name="adj" fmla="val 5512"/>
              </a:avLst>
            </a:prstGeom>
            <a:noFill/>
            <a:ln w="28575">
              <a:solidFill>
                <a:srgbClr val="DA251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A801F85-3418-FCD7-62C6-1ADC9A74F8CB}"/>
                </a:ext>
              </a:extLst>
            </p:cNvPr>
            <p:cNvSpPr/>
            <p:nvPr/>
          </p:nvSpPr>
          <p:spPr>
            <a:xfrm>
              <a:off x="7938380" y="1604601"/>
              <a:ext cx="492010" cy="879350"/>
            </a:xfrm>
            <a:prstGeom prst="roundRect">
              <a:avLst>
                <a:gd name="adj" fmla="val 5512"/>
              </a:avLst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9CEF3FF-5163-6856-E836-F521B3EA1AD2}"/>
              </a:ext>
            </a:extLst>
          </p:cNvPr>
          <p:cNvSpPr/>
          <p:nvPr/>
        </p:nvSpPr>
        <p:spPr>
          <a:xfrm rot="5400000">
            <a:off x="1527485" y="2417642"/>
            <a:ext cx="618883" cy="14936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689D7E-AB26-296B-C352-921866154EB9}"/>
              </a:ext>
            </a:extLst>
          </p:cNvPr>
          <p:cNvSpPr txBox="1"/>
          <p:nvPr/>
        </p:nvSpPr>
        <p:spPr>
          <a:xfrm>
            <a:off x="805586" y="2833174"/>
            <a:ext cx="2123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Quicksand"/>
              </a:rPr>
              <a:t>New : menambah file baru</a:t>
            </a:r>
          </a:p>
          <a:p>
            <a:r>
              <a:rPr lang="en-US" sz="1400">
                <a:latin typeface="Quicksand"/>
              </a:rPr>
              <a:t>Open: membuka file</a:t>
            </a:r>
            <a:endParaRPr lang="en-ID" sz="1400">
              <a:latin typeface="Quicksand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AE794D-59D0-BFB3-42CA-06F935EF01BC}"/>
              </a:ext>
            </a:extLst>
          </p:cNvPr>
          <p:cNvSpPr txBox="1"/>
          <p:nvPr/>
        </p:nvSpPr>
        <p:spPr>
          <a:xfrm>
            <a:off x="5861822" y="2747487"/>
            <a:ext cx="21484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Quicksand"/>
              </a:rPr>
              <a:t>Membuka Matlab Simulink</a:t>
            </a:r>
            <a:endParaRPr lang="en-ID" sz="1400">
              <a:latin typeface="Quicksand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0E77F1BB-5A83-AECE-651D-A1E56BA1BD75}"/>
              </a:ext>
            </a:extLst>
          </p:cNvPr>
          <p:cNvSpPr/>
          <p:nvPr/>
        </p:nvSpPr>
        <p:spPr>
          <a:xfrm rot="5400000">
            <a:off x="7052601" y="2352165"/>
            <a:ext cx="618883" cy="14936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6E3313DA-A74C-85A8-0D6C-29F5558F5409}"/>
              </a:ext>
            </a:extLst>
          </p:cNvPr>
          <p:cNvSpPr/>
          <p:nvPr/>
        </p:nvSpPr>
        <p:spPr>
          <a:xfrm rot="5400000">
            <a:off x="7899226" y="2704728"/>
            <a:ext cx="959660" cy="14936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8CF0CB-0177-D560-7C04-70628B96A339}"/>
              </a:ext>
            </a:extLst>
          </p:cNvPr>
          <p:cNvSpPr txBox="1"/>
          <p:nvPr/>
        </p:nvSpPr>
        <p:spPr>
          <a:xfrm>
            <a:off x="8104808" y="3290982"/>
            <a:ext cx="2695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Quicksand"/>
              </a:rPr>
              <a:t>Setting layout command windows,</a:t>
            </a:r>
          </a:p>
          <a:p>
            <a:r>
              <a:rPr lang="en-US" sz="1400">
                <a:latin typeface="Quicksand"/>
              </a:rPr>
              <a:t>workspace, dan file .m</a:t>
            </a:r>
            <a:endParaRPr lang="en-ID" sz="1400">
              <a:latin typeface="Quicksan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AE8EFA-42ED-A9BE-C369-2430FA7B4B4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9342"/>
          <a:stretch>
            <a:fillRect/>
          </a:stretch>
        </p:blipFill>
        <p:spPr>
          <a:xfrm>
            <a:off x="163553" y="3501607"/>
            <a:ext cx="6584296" cy="255032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5BF4A20-AA44-CA65-1B40-CBE0C00669B6}"/>
              </a:ext>
            </a:extLst>
          </p:cNvPr>
          <p:cNvSpPr/>
          <p:nvPr/>
        </p:nvSpPr>
        <p:spPr>
          <a:xfrm>
            <a:off x="157516" y="4253632"/>
            <a:ext cx="1825193" cy="1186144"/>
          </a:xfrm>
          <a:prstGeom prst="roundRect">
            <a:avLst>
              <a:gd name="adj" fmla="val 5512"/>
            </a:avLst>
          </a:prstGeom>
          <a:noFill/>
          <a:ln w="28575">
            <a:solidFill>
              <a:srgbClr val="BFA04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08B9535-3C75-A513-B4AE-C53E5925ED70}"/>
              </a:ext>
            </a:extLst>
          </p:cNvPr>
          <p:cNvSpPr/>
          <p:nvPr/>
        </p:nvSpPr>
        <p:spPr>
          <a:xfrm>
            <a:off x="690161" y="4127380"/>
            <a:ext cx="2858797" cy="197748"/>
          </a:xfrm>
          <a:prstGeom prst="roundRect">
            <a:avLst>
              <a:gd name="adj" fmla="val 5512"/>
            </a:avLst>
          </a:prstGeom>
          <a:noFill/>
          <a:ln w="28575">
            <a:solidFill>
              <a:srgbClr val="BFA04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9C70D6-2DC8-99FD-670D-F06EE2514847}"/>
              </a:ext>
            </a:extLst>
          </p:cNvPr>
          <p:cNvSpPr txBox="1"/>
          <p:nvPr/>
        </p:nvSpPr>
        <p:spPr>
          <a:xfrm>
            <a:off x="2219676" y="4634954"/>
            <a:ext cx="3935629" cy="523220"/>
          </a:xfrm>
          <a:prstGeom prst="rect">
            <a:avLst/>
          </a:prstGeom>
          <a:solidFill>
            <a:srgbClr val="BFA045"/>
          </a:solidFill>
        </p:spPr>
        <p:txBody>
          <a:bodyPr wrap="none" rtlCol="0">
            <a:spAutoFit/>
          </a:bodyPr>
          <a:lstStyle/>
          <a:p>
            <a:r>
              <a:rPr lang="en-US" sz="1400">
                <a:latin typeface="Quicksand"/>
              </a:rPr>
              <a:t>Set agar current folder sesuai dengan folder Matlab</a:t>
            </a:r>
          </a:p>
          <a:p>
            <a:r>
              <a:rPr lang="en-US" sz="1400">
                <a:latin typeface="Quicksand"/>
              </a:rPr>
              <a:t>yang diinginkan</a:t>
            </a:r>
            <a:r>
              <a:rPr lang="en-US" sz="1400">
                <a:solidFill>
                  <a:srgbClr val="FF0000"/>
                </a:solidFill>
                <a:latin typeface="Quicksand"/>
              </a:rPr>
              <a:t>.</a:t>
            </a:r>
            <a:endParaRPr lang="en-ID" sz="1400">
              <a:solidFill>
                <a:srgbClr val="FF0000"/>
              </a:solidFill>
              <a:latin typeface="Quicksand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1444258-5796-01C9-17F3-43EA60158F40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CE9F06A-A58E-43C7-A660-FFF6665732F5}" type="slidenum">
              <a:rPr lang="en-US" sz="1400" b="1" smtClean="0">
                <a:solidFill>
                  <a:schemeClr val="bg1"/>
                </a:solidFill>
              </a:rPr>
              <a:t>19</a:t>
            </a:fld>
            <a:endParaRPr lang="en-ID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480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5D97F-A874-07CD-7628-6D20783FA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ABD599-8413-CF57-F8E6-5141CDFBEEC5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93A35A0-9ADB-FD2E-0A3A-F3A847AFF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A95D0F-9081-5C4B-8481-96000636DE11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CDBBD2F8-D272-ECC9-BD13-CE71F51A2515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EF80442-14DB-005A-2417-727A3014354E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F99F1455-5335-4541-AE30-927519D99FAD}" type="slidenum">
              <a:rPr lang="en-US" sz="1400" b="1" smtClean="0">
                <a:solidFill>
                  <a:schemeClr val="bg1"/>
                </a:solidFill>
              </a:rPr>
              <a:t>2</a:t>
            </a:fld>
            <a:endParaRPr lang="en-ID" sz="1200" b="1">
              <a:solidFill>
                <a:schemeClr val="bg1"/>
              </a:solidFill>
            </a:endParaRPr>
          </a:p>
        </p:txBody>
      </p:sp>
      <p:sp>
        <p:nvSpPr>
          <p:cNvPr id="14" name="Google Shape;405;p39">
            <a:extLst>
              <a:ext uri="{FF2B5EF4-FFF2-40B4-BE49-F238E27FC236}">
                <a16:creationId xmlns:a16="http://schemas.microsoft.com/office/drawing/2014/main" id="{061C0FEB-5475-A5EC-0325-912CCFC75738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1 – </a:t>
            </a:r>
            <a:r>
              <a:rPr kumimoji="0" lang="en-US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Pengenalan Materi AdP</a:t>
            </a: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52655BD6-413C-AA43-21D4-F5E0B028B558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RENCANA PERKULIAHAN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1C44785-674E-B22D-E6B5-2F22F458EF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007049"/>
              </p:ext>
            </p:extLst>
          </p:nvPr>
        </p:nvGraphicFramePr>
        <p:xfrm>
          <a:off x="1894031" y="1577340"/>
          <a:ext cx="8124537" cy="3703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31295">
                  <a:extLst>
                    <a:ext uri="{9D8B030D-6E8A-4147-A177-3AD203B41FA5}">
                      <a16:colId xmlns:a16="http://schemas.microsoft.com/office/drawing/2014/main" val="1676275980"/>
                    </a:ext>
                  </a:extLst>
                </a:gridCol>
                <a:gridCol w="6593242">
                  <a:extLst>
                    <a:ext uri="{9D8B030D-6E8A-4147-A177-3AD203B41FA5}">
                      <a16:colId xmlns:a16="http://schemas.microsoft.com/office/drawing/2014/main" val="2570992892"/>
                    </a:ext>
                  </a:extLst>
                </a:gridCol>
              </a:tblGrid>
              <a:tr h="333124">
                <a:tc>
                  <a:txBody>
                    <a:bodyPr/>
                    <a:lstStyle/>
                    <a:p>
                      <a:r>
                        <a:rPr lang="en-US"/>
                        <a:t>Minggu ke-</a:t>
                      </a:r>
                      <a:endParaRPr lang="en-ID"/>
                    </a:p>
                  </a:txBody>
                  <a:tcPr>
                    <a:solidFill>
                      <a:srgbClr val="DA251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Pertemuan</a:t>
                      </a:r>
                      <a:endParaRPr lang="en-ID"/>
                    </a:p>
                  </a:txBody>
                  <a:tcPr>
                    <a:solidFill>
                      <a:srgbClr val="DA25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807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Pengenalan Materi, software Matlab, dan Notasi Algoritma</a:t>
                      </a:r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001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Operasi Matriks, Vector, dan Persamaan Linier</a:t>
                      </a:r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394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Looping and Condition Statement</a:t>
                      </a:r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81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Plot, Sub-Plot, and Review</a:t>
                      </a:r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734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Function (M-function, Library Function)</a:t>
                      </a:r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88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CRUD excel, Data Cell, Data Struct</a:t>
                      </a:r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752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Jenis Algoritma dan Review</a:t>
                      </a:r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67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</a:t>
                      </a:r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UTS</a:t>
                      </a:r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25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DA251C"/>
                          </a:solidFill>
                        </a:rPr>
                        <a:t>9-16</a:t>
                      </a:r>
                      <a:endParaRPr lang="en-ID">
                        <a:solidFill>
                          <a:srgbClr val="DA251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DA251C"/>
                          </a:solidFill>
                        </a:rPr>
                        <a:t>Algoritma dan Pemrograman dengan Python</a:t>
                      </a:r>
                      <a:endParaRPr lang="en-ID">
                        <a:solidFill>
                          <a:srgbClr val="DA251C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695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6389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0B512-D8CE-E995-7727-CAAD36AD4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04D948-4D8B-09CB-4785-F079160AFD26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D716D3C-68D6-C817-9F14-29A4F0632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AB42B6-6331-5FEE-7FA3-7560E5933881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F8586068-E261-6CA0-14D7-7197010205B4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4" name="Google Shape;405;p39">
            <a:extLst>
              <a:ext uri="{FF2B5EF4-FFF2-40B4-BE49-F238E27FC236}">
                <a16:creationId xmlns:a16="http://schemas.microsoft.com/office/drawing/2014/main" id="{B3A03050-257E-F692-3214-A9ED4E01BC5C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1 – </a:t>
            </a:r>
            <a:r>
              <a:rPr kumimoji="0" lang="en-US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Pengenalan Materi AdP</a:t>
            </a: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34F7F5CD-5333-8DD8-9198-D779D407E863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Demonstrasi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23FA24-0755-F7B9-E836-B99A2DACBBF8}"/>
              </a:ext>
            </a:extLst>
          </p:cNvPr>
          <p:cNvSpPr txBox="1"/>
          <p:nvPr/>
        </p:nvSpPr>
        <p:spPr>
          <a:xfrm>
            <a:off x="330089" y="1130960"/>
            <a:ext cx="11501692" cy="107721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latin typeface="Quicksand"/>
              </a:rPr>
              <a:t>Langkah pengerjaan:</a:t>
            </a:r>
          </a:p>
          <a:p>
            <a:r>
              <a:rPr lang="en-US" sz="1600">
                <a:latin typeface="Quicksand"/>
              </a:rPr>
              <a:t>- Eksekusi baris per baris (setiap line) di command window</a:t>
            </a:r>
          </a:p>
          <a:p>
            <a:r>
              <a:rPr lang="en-US" sz="1600">
                <a:latin typeface="Quicksand"/>
              </a:rPr>
              <a:t>- Lihat hasil eksekusi pada workspace</a:t>
            </a:r>
          </a:p>
          <a:p>
            <a:r>
              <a:rPr lang="en-ID" sz="1600">
                <a:latin typeface="Quicksand"/>
              </a:rPr>
              <a:t>- Analisis hasil pada workspace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12251D-8068-0742-422B-238CA3A1E805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CE9F06A-A58E-43C7-A660-FFF6665732F5}" type="slidenum">
              <a:rPr lang="en-US" sz="1400" b="1" smtClean="0">
                <a:solidFill>
                  <a:schemeClr val="bg1"/>
                </a:solidFill>
              </a:rPr>
              <a:t>20</a:t>
            </a:fld>
            <a:endParaRPr lang="en-ID" sz="1200" b="1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0516D0-0E84-221C-C432-216F4A2DD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380" y="2556441"/>
            <a:ext cx="3267253" cy="28432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87E21A-D1A2-E7D1-B4C7-667108449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354" y="2556441"/>
            <a:ext cx="3355226" cy="28432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3BD078-2633-266F-3DEF-16D0112B603B}"/>
              </a:ext>
            </a:extLst>
          </p:cNvPr>
          <p:cNvSpPr txBox="1"/>
          <p:nvPr/>
        </p:nvSpPr>
        <p:spPr>
          <a:xfrm>
            <a:off x="2155380" y="5557763"/>
            <a:ext cx="3267253" cy="338554"/>
          </a:xfrm>
          <a:prstGeom prst="rect">
            <a:avLst/>
          </a:prstGeom>
          <a:solidFill>
            <a:srgbClr val="BFA04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Quicksand"/>
              </a:rPr>
              <a:t>Input Coding in Command Window</a:t>
            </a:r>
            <a:endParaRPr lang="en-ID" sz="1600">
              <a:latin typeface="Quicks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43F17E-07F8-52B6-BF1A-0A4FE2253EF8}"/>
              </a:ext>
            </a:extLst>
          </p:cNvPr>
          <p:cNvSpPr txBox="1"/>
          <p:nvPr/>
        </p:nvSpPr>
        <p:spPr>
          <a:xfrm>
            <a:off x="6256340" y="5557763"/>
            <a:ext cx="3311240" cy="338554"/>
          </a:xfrm>
          <a:prstGeom prst="rect">
            <a:avLst/>
          </a:prstGeom>
          <a:solidFill>
            <a:srgbClr val="BFA04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Quicksand"/>
              </a:rPr>
              <a:t>Ouput (Workspace)</a:t>
            </a:r>
            <a:endParaRPr lang="en-ID" sz="1600">
              <a:latin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3483041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9EEED-7EDF-A2A1-4D21-CC9A87E70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63FB61-814E-CBE0-2C04-ABB24390334F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DAED196-E273-1EE3-97C4-EA4D07B48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061742-2CC7-B5D9-B1C1-F373152D6E63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FD25AD86-BEDA-DA9C-0B6A-8CBCE34B639C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4" name="Google Shape;405;p39">
            <a:extLst>
              <a:ext uri="{FF2B5EF4-FFF2-40B4-BE49-F238E27FC236}">
                <a16:creationId xmlns:a16="http://schemas.microsoft.com/office/drawing/2014/main" id="{F3E64050-5C76-A8AC-339E-3506D432A18D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1 – </a:t>
            </a:r>
            <a:r>
              <a:rPr kumimoji="0" lang="en-US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Pengenalan Materi AdP</a:t>
            </a: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FAE3C33E-BB7F-7D9F-13BE-6F8DCB78AC7C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TUGAS (NPM GANJIL)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A3ED3C-36DD-50EF-5FC8-23C95C27333F}"/>
              </a:ext>
            </a:extLst>
          </p:cNvPr>
          <p:cNvSpPr txBox="1"/>
          <p:nvPr/>
        </p:nvSpPr>
        <p:spPr>
          <a:xfrm>
            <a:off x="360217" y="1107652"/>
            <a:ext cx="11471564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>
                <a:latin typeface="Quicksand"/>
              </a:rPr>
              <a:t>Install Software Matlab (Minimal Matlab 2017A – Matlab 2025) Pilih sesuai spek laptop, dan </a:t>
            </a:r>
            <a:r>
              <a:rPr lang="en-US" sz="2000">
                <a:latin typeface="Quicksand"/>
              </a:rPr>
              <a:t>Kerjakan ulang dan screenshot contoh demontrasi Matlab coding (Demonstrasi) </a:t>
            </a:r>
            <a:endParaRPr lang="en-ID" sz="2000" b="1">
              <a:solidFill>
                <a:srgbClr val="FF0000"/>
              </a:solidFill>
              <a:latin typeface="Quicksand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C20A2AB-451F-9D04-4DF8-5E5AFC97BEC8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CE9F06A-A58E-43C7-A660-FFF6665732F5}" type="slidenum">
              <a:rPr lang="en-US" sz="1400" b="1" smtClean="0">
                <a:solidFill>
                  <a:schemeClr val="bg1"/>
                </a:solidFill>
              </a:rPr>
              <a:t>21</a:t>
            </a:fld>
            <a:endParaRPr lang="en-ID" sz="1200" b="1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C5E4D0-D766-3988-E123-D6CB3A45897C}"/>
              </a:ext>
            </a:extLst>
          </p:cNvPr>
          <p:cNvSpPr txBox="1"/>
          <p:nvPr/>
        </p:nvSpPr>
        <p:spPr>
          <a:xfrm>
            <a:off x="360217" y="1970674"/>
            <a:ext cx="11471564" cy="34778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>
                <a:latin typeface="Quicksand"/>
              </a:rPr>
              <a:t>Buatlah algoritma (Bahasa natural, Pseudo Code, dan Flowchart) untuk kasus: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>
                <a:latin typeface="Quicksand"/>
              </a:rPr>
              <a:t>Menghitung luas dan volume Bola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>
                <a:latin typeface="Quicksand"/>
              </a:rPr>
              <a:t>Mengecek apakah bilangan ganjil/genap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>
                <a:latin typeface="Quicksand"/>
              </a:rPr>
              <a:t>Input sebuah bilangan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>
                <a:latin typeface="Quicksand"/>
              </a:rPr>
              <a:t>Jika terdeteksi bilangan genap, maka bilangan masuk ke dalam variabel ‘genap’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>
                <a:latin typeface="Quicksand"/>
              </a:rPr>
              <a:t>Jika terdeteksi bilangan ganjil, maka bilangan masuk ke dalam variabel ‘ganjil’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>
                <a:latin typeface="Quicksand"/>
              </a:rPr>
              <a:t>Menghitung rata-rata dari 3 buah nilai MK, dan tentukan lulus/tidak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>
                <a:latin typeface="Quicksand"/>
              </a:rPr>
              <a:t>Input nilai MK_1, MK_2, MK_3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>
                <a:latin typeface="Quicksand"/>
              </a:rPr>
              <a:t>Hitung Rata-rata nilai ketiga MK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>
                <a:latin typeface="Quicksand"/>
              </a:rPr>
              <a:t>Jika rata-rata &gt; 50, maka tampilkan “Selamat Anda Lulus!”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>
                <a:latin typeface="Quicksand"/>
              </a:rPr>
              <a:t>Jika tidak, maka tampilkan “Maaf Anda belum Lulus”</a:t>
            </a:r>
          </a:p>
        </p:txBody>
      </p:sp>
    </p:spTree>
    <p:extLst>
      <p:ext uri="{BB962C8B-B14F-4D97-AF65-F5344CB8AC3E}">
        <p14:creationId xmlns:p14="http://schemas.microsoft.com/office/powerpoint/2010/main" val="2583129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786C9-43C4-BDD3-B8F2-2B4F67FE4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A7CE0C-D862-B3A7-68B2-D336802D42DC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C444924-765F-E6AF-CF7E-535E94D45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996D6C-4029-7BC3-95AC-E41D87AD717C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0FB2A9EE-EA26-33AC-82AA-3129F46A9159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4" name="Google Shape;405;p39">
            <a:extLst>
              <a:ext uri="{FF2B5EF4-FFF2-40B4-BE49-F238E27FC236}">
                <a16:creationId xmlns:a16="http://schemas.microsoft.com/office/drawing/2014/main" id="{800D41F9-B485-FBB4-33B9-DE7EEA32B80D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1 – </a:t>
            </a:r>
            <a:r>
              <a:rPr kumimoji="0" lang="en-US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Pengenalan Materi AdP</a:t>
            </a: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6D30589D-8C1B-7652-9439-E52D81F7B84A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TUGAS (NPM GENAP)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C87C32-309A-D651-A25C-D79487273214}"/>
              </a:ext>
            </a:extLst>
          </p:cNvPr>
          <p:cNvSpPr txBox="1"/>
          <p:nvPr/>
        </p:nvSpPr>
        <p:spPr>
          <a:xfrm>
            <a:off x="360217" y="1107652"/>
            <a:ext cx="11471564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>
                <a:latin typeface="Quicksand"/>
              </a:rPr>
              <a:t>Install Software Matlab (Minimal Matlab 2017A – Matlab 2025) Pilih sesuai spek laptop, dan </a:t>
            </a:r>
            <a:r>
              <a:rPr lang="en-US" sz="2000">
                <a:latin typeface="Quicksand"/>
              </a:rPr>
              <a:t>Kerjakan ulang dan screenshot contoh demontrasi Matlab coding (Demonstrasi) </a:t>
            </a:r>
            <a:endParaRPr lang="en-ID" sz="2000" b="1">
              <a:solidFill>
                <a:srgbClr val="FF0000"/>
              </a:solidFill>
              <a:latin typeface="Quicksand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A893E37-F22A-B63B-9832-EBDF0A687B77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CE9F06A-A58E-43C7-A660-FFF6665732F5}" type="slidenum">
              <a:rPr lang="en-US" sz="1400" b="1" smtClean="0">
                <a:solidFill>
                  <a:schemeClr val="bg1"/>
                </a:solidFill>
              </a:rPr>
              <a:t>22</a:t>
            </a:fld>
            <a:endParaRPr lang="en-ID" sz="1200" b="1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E3424B-F2AE-3E7E-E31C-B1EB4D19F4A2}"/>
              </a:ext>
            </a:extLst>
          </p:cNvPr>
          <p:cNvSpPr txBox="1"/>
          <p:nvPr/>
        </p:nvSpPr>
        <p:spPr>
          <a:xfrm>
            <a:off x="360217" y="1970674"/>
            <a:ext cx="11471564" cy="34778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>
                <a:latin typeface="Quicksand"/>
              </a:rPr>
              <a:t>Buatlah algoritma (Bahasa natural, Pseudo Code, dan Flowchart) untuk kasus: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>
                <a:latin typeface="Quicksand"/>
              </a:rPr>
              <a:t>Menghitung luas dan volume Kerucut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>
                <a:latin typeface="Quicksand"/>
              </a:rPr>
              <a:t>Mengecek usia untuk menonton di bioskop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>
                <a:latin typeface="Quicksand"/>
              </a:rPr>
              <a:t>Input umur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>
                <a:latin typeface="Quicksand"/>
              </a:rPr>
              <a:t>Jika terdeteksi &gt; 17 tahun, maka bilangan masuk ke dalam variabel ‘kategori_remaja’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>
                <a:latin typeface="Quicksand"/>
              </a:rPr>
              <a:t>Jika tidak, maka bilangan masuk ke dalam variabel ‘kategori_anak’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>
                <a:latin typeface="Quicksand"/>
              </a:rPr>
              <a:t>Mengecek diskon belanja untuk para pelajar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>
                <a:latin typeface="Quicksand"/>
              </a:rPr>
              <a:t>Input variabel NIM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>
                <a:latin typeface="Quicksand"/>
              </a:rPr>
              <a:t>Jika NIM terdaftar, maka tampilkan “Selamat Anda mendapatkan Diskon Pelajar”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>
                <a:latin typeface="Quicksand"/>
              </a:rPr>
              <a:t>Jika NIM gagal atau tidak terdaftar, maka tampilkan “NIM gagal. Coba lagi”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>
                <a:latin typeface="Quicksand"/>
              </a:rPr>
              <a:t>Jika tidak punya NIM/ bukan pelajar, maka tampilkan “Maaf Diskon Pelajar tidak berlaku”</a:t>
            </a:r>
          </a:p>
        </p:txBody>
      </p:sp>
    </p:spTree>
    <p:extLst>
      <p:ext uri="{BB962C8B-B14F-4D97-AF65-F5344CB8AC3E}">
        <p14:creationId xmlns:p14="http://schemas.microsoft.com/office/powerpoint/2010/main" val="2354244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693BC-05E3-2D7D-70A5-B0E00FFDD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49EB804-80BA-B54C-18B5-459B5C86178D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2E6D8ED-7DFC-8606-CC15-0261CB885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DCBDA0-1745-551C-4B41-B81C9C22A39C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2D786945-9DD1-36AD-AFA8-39844782DA0A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4" name="Google Shape;405;p39">
            <a:extLst>
              <a:ext uri="{FF2B5EF4-FFF2-40B4-BE49-F238E27FC236}">
                <a16:creationId xmlns:a16="http://schemas.microsoft.com/office/drawing/2014/main" id="{8AAF5218-B551-DBDE-BA6B-3123A4EBDE7E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1 – </a:t>
            </a:r>
            <a:r>
              <a:rPr kumimoji="0" lang="en-US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Pengenalan Materi AdP</a:t>
            </a: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DE5D0D0A-4CFC-B1F1-ECA6-62772184A910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endParaRPr kumimoji="0" lang="en-US" sz="2800" b="1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3D39A28-200E-757E-3A8C-8F2494CC9202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CE9F06A-A58E-43C7-A660-FFF6665732F5}" type="slidenum">
              <a:rPr lang="en-US" sz="1400" b="1" smtClean="0">
                <a:solidFill>
                  <a:schemeClr val="bg1"/>
                </a:solidFill>
              </a:rPr>
              <a:t>23</a:t>
            </a:fld>
            <a:endParaRPr lang="en-ID" sz="1200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939634-62BF-0E18-1228-1EFE1FED11CD}"/>
              </a:ext>
            </a:extLst>
          </p:cNvPr>
          <p:cNvSpPr txBox="1"/>
          <p:nvPr/>
        </p:nvSpPr>
        <p:spPr>
          <a:xfrm>
            <a:off x="360217" y="1244052"/>
            <a:ext cx="11471564" cy="1015663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000">
                <a:latin typeface="Quicksand"/>
              </a:rPr>
              <a:t>Tugas dikerjakan tidak dengan tulis tangan, buat flowchart dengan software dibebaskan (visio, word, dll)</a:t>
            </a:r>
          </a:p>
          <a:p>
            <a:r>
              <a:rPr lang="en-US" sz="2000">
                <a:latin typeface="Quicksand"/>
              </a:rPr>
              <a:t>Kumpulkan dalam bentuk .pdf</a:t>
            </a:r>
          </a:p>
          <a:p>
            <a:r>
              <a:rPr lang="en-US" sz="2000">
                <a:latin typeface="Quicksand"/>
              </a:rPr>
              <a:t>Format nama fille: NIM_Nama_Kelas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DBC3F9-821E-3959-74BE-09C2E30F7CFE}"/>
              </a:ext>
            </a:extLst>
          </p:cNvPr>
          <p:cNvSpPr txBox="1"/>
          <p:nvPr/>
        </p:nvSpPr>
        <p:spPr>
          <a:xfrm>
            <a:off x="360217" y="2502745"/>
            <a:ext cx="11471564" cy="70788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000">
                <a:latin typeface="Quicksand"/>
              </a:rPr>
              <a:t>Pengumpulan tugas Algoritma (3 soal) </a:t>
            </a:r>
            <a:r>
              <a:rPr lang="en-US" sz="2000" b="1">
                <a:latin typeface="Quicksand"/>
              </a:rPr>
              <a:t>Hari Sabtu/30-08-25, Pukul 23.59 WIB</a:t>
            </a:r>
          </a:p>
          <a:p>
            <a:r>
              <a:rPr lang="en-US" sz="2000">
                <a:latin typeface="Quicksand"/>
              </a:rPr>
              <a:t>Tugas Demo Ulang Matlab Coding tidak wajib dikumpul, namun akan dapat nilai Plus jika dikumpulkan</a:t>
            </a:r>
          </a:p>
        </p:txBody>
      </p:sp>
    </p:spTree>
    <p:extLst>
      <p:ext uri="{BB962C8B-B14F-4D97-AF65-F5344CB8AC3E}">
        <p14:creationId xmlns:p14="http://schemas.microsoft.com/office/powerpoint/2010/main" val="1161942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FE53F-FF18-F71D-7C06-0720FD00F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AD1590-1089-024A-C940-E639454F59C5}"/>
              </a:ext>
            </a:extLst>
          </p:cNvPr>
          <p:cNvSpPr/>
          <p:nvPr/>
        </p:nvSpPr>
        <p:spPr>
          <a:xfrm>
            <a:off x="0" y="863598"/>
            <a:ext cx="6096000" cy="5370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D11541-1FF6-D067-284A-2C93B12719AF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1569879-92B3-B1F5-D34B-F33328841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1EC34A-1741-7755-E4C7-09E354441E1F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09180553-CF13-8056-800D-16ED147465F7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D07AE65-0390-E5E5-A866-F6F1111E41B8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5DAF491-1C36-4BE7-AC6F-2FF8B89EDCA7}" type="slidenum">
              <a:rPr lang="en-US" sz="1400" b="1" smtClean="0">
                <a:solidFill>
                  <a:schemeClr val="bg1"/>
                </a:solidFill>
              </a:rPr>
              <a:t>3</a:t>
            </a:fld>
            <a:endParaRPr lang="en-ID" sz="1200" b="1">
              <a:solidFill>
                <a:schemeClr val="bg1"/>
              </a:solidFill>
            </a:endParaRPr>
          </a:p>
        </p:txBody>
      </p:sp>
      <p:sp>
        <p:nvSpPr>
          <p:cNvPr id="14" name="Google Shape;405;p39">
            <a:extLst>
              <a:ext uri="{FF2B5EF4-FFF2-40B4-BE49-F238E27FC236}">
                <a16:creationId xmlns:a16="http://schemas.microsoft.com/office/drawing/2014/main" id="{3789555F-6E75-BEA7-BCFB-6EFF7E00AD7A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1 – </a:t>
            </a:r>
            <a:r>
              <a:rPr kumimoji="0" lang="en-US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Pengenalan Materi AdP</a:t>
            </a: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FDECA333-DCA0-B637-36AC-5C2A0B5BB88B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PENGERTIAN ALGORITMA DAN PEMROGRAMAN</a:t>
            </a:r>
          </a:p>
        </p:txBody>
      </p:sp>
      <p:sp>
        <p:nvSpPr>
          <p:cNvPr id="6" name="Google Shape;6457;p40">
            <a:extLst>
              <a:ext uri="{FF2B5EF4-FFF2-40B4-BE49-F238E27FC236}">
                <a16:creationId xmlns:a16="http://schemas.microsoft.com/office/drawing/2014/main" id="{EAEB9913-2861-493B-DB4D-2961344D8BB4}"/>
              </a:ext>
            </a:extLst>
          </p:cNvPr>
          <p:cNvSpPr txBox="1">
            <a:spLocks/>
          </p:cNvSpPr>
          <p:nvPr/>
        </p:nvSpPr>
        <p:spPr>
          <a:xfrm>
            <a:off x="360217" y="1784242"/>
            <a:ext cx="5329383" cy="3295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4572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6446"/>
              </a:buClr>
              <a:buSzPts val="1400"/>
              <a:buFont typeface="Fira Sans Condensed"/>
              <a:buNone/>
              <a:tabLst/>
              <a:defRPr/>
            </a:pPr>
            <a:r>
              <a:rPr kumimoji="0" lang="en-US" altLang="en-US" sz="1600" b="1" i="0" u="none" strike="noStrike" kern="0" cap="none" spc="0" normalizeH="0" baseline="0" noProof="0">
                <a:ln>
                  <a:noFill/>
                </a:ln>
                <a:solidFill>
                  <a:srgbClr val="786446"/>
                </a:solidFill>
                <a:effectLst/>
                <a:uLnTx/>
                <a:uFillTx/>
                <a:latin typeface="Quicksand"/>
                <a:sym typeface="Fira Sans Condensed"/>
              </a:rPr>
              <a:t>Algoritma, </a:t>
            </a:r>
            <a:r>
              <a:rPr kumimoji="0" lang="en-US" altLang="en-US" sz="1600" i="0" u="none" strike="noStrike" kern="0" cap="none" spc="0" normalizeH="0" baseline="0" noProof="0">
                <a:ln>
                  <a:noFill/>
                </a:ln>
                <a:solidFill>
                  <a:srgbClr val="786446"/>
                </a:solidFill>
                <a:effectLst/>
                <a:uLnTx/>
                <a:uFillTx/>
                <a:latin typeface="Quicksand"/>
                <a:sym typeface="Fira Sans Condensed"/>
              </a:rPr>
              <a:t>yaitu </a:t>
            </a:r>
            <a:r>
              <a:rPr lang="en-US" altLang="en-US" sz="1600" kern="0">
                <a:solidFill>
                  <a:srgbClr val="786446"/>
                </a:solidFill>
                <a:latin typeface="Quicksand"/>
              </a:rPr>
              <a:t>u</a:t>
            </a:r>
            <a:r>
              <a:rPr kumimoji="0" lang="id-ID" altLang="en-US" sz="1600" b="0" i="0" u="none" strike="noStrike" kern="0" cap="none" spc="0" normalizeH="0" baseline="0" noProof="0">
                <a:ln>
                  <a:noFill/>
                </a:ln>
                <a:solidFill>
                  <a:srgbClr val="786446"/>
                </a:solidFill>
                <a:effectLst/>
                <a:uLnTx/>
                <a:uFillTx/>
                <a:latin typeface="Quicksand"/>
                <a:sym typeface="Fira Sans Condensed"/>
              </a:rPr>
              <a:t>rutan langkah-langkah untuk memecahkan masalah</a:t>
            </a:r>
            <a:endParaRPr kumimoji="0" lang="en-US" altLang="en-US" sz="1600" b="0" i="0" u="none" strike="noStrike" kern="0" cap="none" spc="0" normalizeH="0" baseline="0" noProof="0">
              <a:ln>
                <a:noFill/>
              </a:ln>
              <a:solidFill>
                <a:srgbClr val="786446"/>
              </a:solidFill>
              <a:effectLst/>
              <a:uLnTx/>
              <a:uFillTx/>
              <a:latin typeface="Quicksand"/>
              <a:sym typeface="Fira Sans Condensed"/>
            </a:endParaRPr>
          </a:p>
          <a:p>
            <a:pPr marL="4572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6446"/>
              </a:buClr>
              <a:buSzPts val="1400"/>
              <a:buFont typeface="Fira Sans Condensed"/>
              <a:buNone/>
              <a:tabLst/>
              <a:defRPr/>
            </a:pPr>
            <a:endParaRPr kumimoji="0" lang="id-ID" altLang="en-US" sz="1600" b="0" i="0" u="none" strike="noStrike" kern="0" cap="none" spc="0" normalizeH="0" baseline="0" noProof="0">
              <a:ln>
                <a:noFill/>
              </a:ln>
              <a:solidFill>
                <a:srgbClr val="786446"/>
              </a:solidFill>
              <a:effectLst/>
              <a:uLnTx/>
              <a:uFillTx/>
              <a:latin typeface="Quicksand"/>
              <a:sym typeface="Fira Sans Condensed"/>
            </a:endParaRPr>
          </a:p>
          <a:p>
            <a:pPr marL="4572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6446"/>
              </a:buClr>
              <a:buSzPts val="1400"/>
              <a:buFont typeface="Fira Sans Condensed"/>
              <a:buNone/>
              <a:tabLst/>
              <a:defRPr/>
            </a:pPr>
            <a:r>
              <a:rPr kumimoji="0" lang="en-US" altLang="en-US" sz="1600" b="1" i="0" u="none" strike="noStrike" kern="0" cap="none" spc="0" normalizeH="0" baseline="0" noProof="0">
                <a:ln>
                  <a:noFill/>
                </a:ln>
                <a:solidFill>
                  <a:srgbClr val="786446"/>
                </a:solidFill>
                <a:effectLst/>
                <a:uLnTx/>
                <a:uFillTx/>
                <a:latin typeface="Quicksand"/>
                <a:sym typeface="Fira Sans Condensed"/>
              </a:rPr>
              <a:t>U</a:t>
            </a:r>
            <a:r>
              <a:rPr kumimoji="0" lang="id-ID" altLang="en-US" sz="1600" b="1" i="0" u="none" strike="noStrike" kern="0" cap="none" spc="0" normalizeH="0" baseline="0" noProof="0">
                <a:ln>
                  <a:noFill/>
                </a:ln>
                <a:solidFill>
                  <a:srgbClr val="786446"/>
                </a:solidFill>
                <a:effectLst/>
                <a:uLnTx/>
                <a:uFillTx/>
                <a:latin typeface="Quicksand"/>
                <a:sym typeface="Fira Sans Condensed"/>
              </a:rPr>
              <a:t>rutan langkah logis</a:t>
            </a:r>
            <a:r>
              <a:rPr kumimoji="0" lang="id-ID" altLang="en-US" sz="1600" b="0" i="0" u="none" strike="noStrike" kern="0" cap="none" spc="0" normalizeH="0" baseline="0" noProof="0">
                <a:ln>
                  <a:noFill/>
                </a:ln>
                <a:solidFill>
                  <a:srgbClr val="786446"/>
                </a:solidFill>
                <a:effectLst/>
                <a:uLnTx/>
                <a:uFillTx/>
                <a:latin typeface="Quicksand"/>
                <a:sym typeface="Fira Sans Condensed"/>
              </a:rPr>
              <a:t>, berarti algoritma harus mengikuti suatu</a:t>
            </a: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786446"/>
                </a:solidFill>
                <a:effectLst/>
                <a:uLnTx/>
                <a:uFillTx/>
                <a:latin typeface="Quicksand"/>
                <a:sym typeface="Fira Sans Condensed"/>
              </a:rPr>
              <a:t> </a:t>
            </a:r>
            <a:r>
              <a:rPr kumimoji="0" lang="id-ID" altLang="en-US" sz="1600" b="0" i="0" u="none" strike="noStrike" kern="0" cap="none" spc="0" normalizeH="0" baseline="0" noProof="0">
                <a:ln>
                  <a:noFill/>
                </a:ln>
                <a:solidFill>
                  <a:srgbClr val="786446"/>
                </a:solidFill>
                <a:effectLst/>
                <a:uLnTx/>
                <a:uFillTx/>
                <a:latin typeface="Quicksand"/>
                <a:sym typeface="Fira Sans Condensed"/>
              </a:rPr>
              <a:t>urutan tertentu, tidak boleh</a:t>
            </a: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786446"/>
                </a:solidFill>
                <a:effectLst/>
                <a:uLnTx/>
                <a:uFillTx/>
                <a:latin typeface="Quicksand"/>
                <a:sym typeface="Fira Sans Condensed"/>
              </a:rPr>
              <a:t> </a:t>
            </a:r>
            <a:r>
              <a:rPr kumimoji="0" lang="id-ID" altLang="en-US" sz="1600" b="0" i="0" u="none" strike="noStrike" kern="0" cap="none" spc="0" normalizeH="0" baseline="0" noProof="0">
                <a:ln>
                  <a:noFill/>
                </a:ln>
                <a:solidFill>
                  <a:srgbClr val="786446"/>
                </a:solidFill>
                <a:effectLst/>
                <a:uLnTx/>
                <a:uFillTx/>
                <a:latin typeface="Quicksand"/>
                <a:sym typeface="Fira Sans Condensed"/>
              </a:rPr>
              <a:t>melompat-lompat.</a:t>
            </a:r>
            <a:endParaRPr kumimoji="0" lang="en-US" altLang="en-US" sz="1600" b="0" i="0" u="none" strike="noStrike" kern="0" cap="none" spc="0" normalizeH="0" baseline="0" noProof="0">
              <a:ln>
                <a:noFill/>
              </a:ln>
              <a:solidFill>
                <a:srgbClr val="786446"/>
              </a:solidFill>
              <a:effectLst/>
              <a:uLnTx/>
              <a:uFillTx/>
              <a:latin typeface="Quicksand"/>
              <a:sym typeface="Fira Sans Condensed"/>
            </a:endParaRPr>
          </a:p>
          <a:p>
            <a:pPr marL="914400" marR="0" lvl="1" indent="-3175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6446"/>
              </a:buClr>
              <a:buSzPts val="1400"/>
              <a:buFont typeface="Fira Sans Condensed"/>
              <a:buNone/>
              <a:tabLst/>
              <a:defRPr/>
            </a:pPr>
            <a:endParaRPr kumimoji="0" lang="id-ID" altLang="en-US" sz="1600" b="0" i="0" u="none" strike="noStrike" kern="0" cap="none" spc="0" normalizeH="0" baseline="0" noProof="0">
              <a:ln>
                <a:noFill/>
              </a:ln>
              <a:solidFill>
                <a:srgbClr val="786446"/>
              </a:solidFill>
              <a:effectLst/>
              <a:uLnTx/>
              <a:uFillTx/>
              <a:latin typeface="Quicksand"/>
              <a:sym typeface="Fira Sans Condensed"/>
            </a:endParaRPr>
          </a:p>
          <a:p>
            <a:pPr algn="just">
              <a:buClr>
                <a:srgbClr val="786446"/>
              </a:buClr>
              <a:defRPr/>
            </a:pPr>
            <a:r>
              <a:rPr kumimoji="0" lang="en-US" altLang="en-US" sz="1600" b="1" i="0" u="none" strike="noStrike" kern="0" cap="none" spc="0" normalizeH="0" baseline="0" noProof="0">
                <a:ln>
                  <a:noFill/>
                </a:ln>
                <a:solidFill>
                  <a:srgbClr val="786446"/>
                </a:solidFill>
                <a:effectLst/>
                <a:uLnTx/>
                <a:uFillTx/>
                <a:latin typeface="Quicksand"/>
                <a:sym typeface="Fira Sans Condensed"/>
              </a:rPr>
              <a:t>A</a:t>
            </a:r>
            <a:r>
              <a:rPr kumimoji="0" lang="id-ID" altLang="en-US" sz="1600" b="1" i="0" u="none" strike="noStrike" kern="0" cap="none" spc="0" normalizeH="0" baseline="0" noProof="0">
                <a:ln>
                  <a:noFill/>
                </a:ln>
                <a:solidFill>
                  <a:srgbClr val="786446"/>
                </a:solidFill>
                <a:effectLst/>
                <a:uLnTx/>
                <a:uFillTx/>
                <a:latin typeface="Quicksand"/>
                <a:sym typeface="Fira Sans Condensed"/>
              </a:rPr>
              <a:t>lur pikiran</a:t>
            </a: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786446"/>
                </a:solidFill>
                <a:effectLst/>
                <a:uLnTx/>
                <a:uFillTx/>
                <a:latin typeface="Quicksand"/>
                <a:sym typeface="Fira Sans Condensed"/>
              </a:rPr>
              <a:t>, </a:t>
            </a:r>
            <a:r>
              <a:rPr kumimoji="0" lang="id-ID" altLang="en-US" sz="1600" b="0" i="0" u="none" strike="noStrike" kern="0" cap="none" spc="0" normalizeH="0" baseline="0" noProof="0">
                <a:ln>
                  <a:noFill/>
                </a:ln>
                <a:solidFill>
                  <a:srgbClr val="786446"/>
                </a:solidFill>
                <a:effectLst/>
                <a:uLnTx/>
                <a:uFillTx/>
                <a:latin typeface="Quicksand"/>
                <a:sym typeface="Fira Sans Condensed"/>
              </a:rPr>
              <a:t>yang artinya algoritma  seseorang dapat berbeda dari algoritma orang lain. </a:t>
            </a:r>
            <a:r>
              <a:rPr lang="id-ID" altLang="en-US" sz="1600" kern="0">
                <a:solidFill>
                  <a:srgbClr val="786446"/>
                </a:solidFill>
                <a:latin typeface="Quicksand"/>
              </a:rPr>
              <a:t>Alur pemikiran dalam menyelesaikan suatu pekerjaan yang dituangkan secara tertulis.</a:t>
            </a:r>
            <a:endParaRPr lang="en-US" altLang="en-US" sz="1600" kern="0">
              <a:solidFill>
                <a:srgbClr val="786446"/>
              </a:solidFill>
              <a:latin typeface="Quicksand"/>
            </a:endParaRPr>
          </a:p>
          <a:p>
            <a:pPr marL="4572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6446"/>
              </a:buClr>
              <a:buSzPts val="1400"/>
              <a:buFont typeface="Fira Sans Condensed"/>
              <a:buNone/>
              <a:tabLst/>
              <a:defRPr/>
            </a:pPr>
            <a:endParaRPr kumimoji="0" lang="en-US" altLang="en-US" sz="1600" b="0" i="0" u="none" strike="noStrike" kern="0" cap="none" spc="0" normalizeH="0" baseline="0" noProof="0">
              <a:ln>
                <a:noFill/>
              </a:ln>
              <a:solidFill>
                <a:srgbClr val="786446"/>
              </a:solidFill>
              <a:effectLst/>
              <a:uLnTx/>
              <a:uFillTx/>
              <a:latin typeface="Quicksand"/>
              <a:sym typeface="Fira Sans Condensed"/>
            </a:endParaRPr>
          </a:p>
          <a:p>
            <a:pPr marL="4572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6446"/>
              </a:buClr>
              <a:buSzPts val="1400"/>
              <a:buFont typeface="Fira Sans Condensed"/>
              <a:buNone/>
              <a:tabLst/>
              <a:defRPr/>
            </a:pPr>
            <a:r>
              <a:rPr kumimoji="0" lang="en-US" altLang="en-US" sz="1600" b="1" i="0" u="none" strike="noStrike" kern="0" cap="none" spc="0" normalizeH="0" baseline="0" noProof="0">
                <a:ln>
                  <a:noFill/>
                </a:ln>
                <a:solidFill>
                  <a:srgbClr val="786446"/>
                </a:solidFill>
                <a:effectLst/>
                <a:uLnTx/>
                <a:uFillTx/>
                <a:latin typeface="Quicksand"/>
                <a:sym typeface="Fira Sans Condensed"/>
              </a:rPr>
              <a:t>T</a:t>
            </a:r>
            <a:r>
              <a:rPr kumimoji="0" lang="id-ID" altLang="en-US" sz="1600" b="1" i="0" u="none" strike="noStrike" kern="0" cap="none" spc="0" normalizeH="0" baseline="0" noProof="0">
                <a:ln>
                  <a:noFill/>
                </a:ln>
                <a:solidFill>
                  <a:srgbClr val="786446"/>
                </a:solidFill>
                <a:effectLst/>
                <a:uLnTx/>
                <a:uFillTx/>
                <a:latin typeface="Quicksand"/>
                <a:sym typeface="Fira Sans Condensed"/>
              </a:rPr>
              <a:t>ertulis</a:t>
            </a:r>
            <a:r>
              <a:rPr kumimoji="0" lang="id-ID" altLang="en-US" sz="1600" b="0" i="0" u="none" strike="noStrike" kern="0" cap="none" spc="0" normalizeH="0" baseline="0" noProof="0">
                <a:ln>
                  <a:noFill/>
                </a:ln>
                <a:solidFill>
                  <a:srgbClr val="786446"/>
                </a:solidFill>
                <a:effectLst/>
                <a:uLnTx/>
                <a:uFillTx/>
                <a:latin typeface="Quicksand"/>
                <a:sym typeface="Fira Sans Condensed"/>
              </a:rPr>
              <a:t>, yang artinya dapat berupa kalimat, gambar, atau tabel tertentu. </a:t>
            </a:r>
            <a:endParaRPr kumimoji="0" lang="en-US" altLang="en-US" sz="1600" b="0" i="0" u="none" strike="noStrike" kern="0" cap="none" spc="0" normalizeH="0" baseline="0" noProof="0">
              <a:ln>
                <a:noFill/>
              </a:ln>
              <a:solidFill>
                <a:srgbClr val="786446"/>
              </a:solidFill>
              <a:effectLst/>
              <a:uLnTx/>
              <a:uFillTx/>
              <a:latin typeface="Quicksand"/>
              <a:sym typeface="Fira Sans Condensed"/>
            </a:endParaRPr>
          </a:p>
        </p:txBody>
      </p:sp>
      <p:sp>
        <p:nvSpPr>
          <p:cNvPr id="8" name="Google Shape;6457;p40">
            <a:extLst>
              <a:ext uri="{FF2B5EF4-FFF2-40B4-BE49-F238E27FC236}">
                <a16:creationId xmlns:a16="http://schemas.microsoft.com/office/drawing/2014/main" id="{ED923F18-6FFD-FD19-23D8-A8E314CB8143}"/>
              </a:ext>
            </a:extLst>
          </p:cNvPr>
          <p:cNvSpPr txBox="1">
            <a:spLocks/>
          </p:cNvSpPr>
          <p:nvPr/>
        </p:nvSpPr>
        <p:spPr>
          <a:xfrm>
            <a:off x="6414411" y="1710001"/>
            <a:ext cx="5459177" cy="336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6446"/>
              </a:buClr>
              <a:buSzPts val="1400"/>
              <a:buFont typeface="Fira Sans Condensed"/>
              <a:buNone/>
              <a:tabLst/>
              <a:defRPr/>
            </a:pPr>
            <a:r>
              <a:rPr kumimoji="0" lang="en-US" altLang="en-US" sz="1400" b="1" i="0" u="none" strike="noStrike" kern="0" cap="none" spc="0" normalizeH="0" baseline="0" noProof="0">
                <a:ln>
                  <a:noFill/>
                </a:ln>
                <a:solidFill>
                  <a:srgbClr val="786446"/>
                </a:solidFill>
                <a:effectLst/>
                <a:uLnTx/>
                <a:uFillTx/>
                <a:latin typeface="Fira Sans Condensed"/>
                <a:sym typeface="Fira Sans Condensed"/>
              </a:rPr>
              <a:t>Pemrograman atau programming </a:t>
            </a: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786446"/>
                </a:solidFill>
                <a:effectLst/>
                <a:uLnTx/>
                <a:uFillTx/>
                <a:latin typeface="Fira Sans Condensed"/>
                <a:sym typeface="Fira Sans Condensed"/>
              </a:rPr>
              <a:t>adalah proses menulis, menguji dan memperbaiki (debug), dan memelihara kode yang membangun suatu program komputer. </a:t>
            </a: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6446"/>
              </a:buClr>
              <a:buSzPts val="1400"/>
              <a:buFont typeface="Fira Sans Condensed"/>
              <a:buNone/>
              <a:tabLst/>
              <a:defRPr/>
            </a:pPr>
            <a:endParaRPr kumimoji="0" lang="en-US" altLang="en-US" sz="1400" b="0" i="0" u="none" strike="noStrike" kern="0" cap="none" spc="0" normalizeH="0" baseline="0" noProof="0">
              <a:ln>
                <a:noFill/>
              </a:ln>
              <a:solidFill>
                <a:srgbClr val="786446"/>
              </a:solidFill>
              <a:effectLst/>
              <a:uLnTx/>
              <a:uFillTx/>
              <a:latin typeface="Fira Sans Condensed"/>
              <a:sym typeface="Fira Sans Condensed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6446"/>
              </a:buClr>
              <a:buSzPts val="1400"/>
              <a:buFont typeface="Fira Sans Condensed"/>
              <a:buNone/>
              <a:tabLst/>
              <a:defRPr/>
            </a:pPr>
            <a:r>
              <a:rPr kumimoji="0" lang="id-ID" altLang="en-US" sz="1400" b="0" i="0" u="none" strike="noStrike" kern="0" cap="none" spc="0" normalizeH="0" baseline="0" noProof="0">
                <a:ln>
                  <a:noFill/>
                </a:ln>
                <a:solidFill>
                  <a:srgbClr val="786446"/>
                </a:solidFill>
                <a:effectLst/>
                <a:uLnTx/>
                <a:uFillTx/>
                <a:latin typeface="Fira Sans Condensed"/>
                <a:sym typeface="Fira Sans Condensed"/>
              </a:rPr>
              <a:t>Program berisi </a:t>
            </a:r>
            <a:r>
              <a:rPr kumimoji="0" lang="id-ID" altLang="en-US" sz="1400" b="1" i="0" u="none" strike="noStrike" kern="0" cap="none" spc="0" normalizeH="0" baseline="0" noProof="0">
                <a:ln>
                  <a:noFill/>
                </a:ln>
                <a:solidFill>
                  <a:srgbClr val="786446"/>
                </a:solidFill>
                <a:effectLst/>
                <a:uLnTx/>
                <a:uFillTx/>
                <a:latin typeface="Fira Sans Condensed"/>
                <a:sym typeface="Fira Sans Condensed"/>
              </a:rPr>
              <a:t>urutan langkah-langkah </a:t>
            </a:r>
            <a:r>
              <a:rPr kumimoji="0" lang="id-ID" altLang="en-US" sz="1400" b="0" i="0" u="none" strike="noStrike" kern="0" cap="none" spc="0" normalizeH="0" baseline="0" noProof="0">
                <a:ln>
                  <a:noFill/>
                </a:ln>
                <a:solidFill>
                  <a:srgbClr val="786446"/>
                </a:solidFill>
                <a:effectLst/>
                <a:uLnTx/>
                <a:uFillTx/>
                <a:latin typeface="Fira Sans Condensed"/>
                <a:sym typeface="Fira Sans Condensed"/>
              </a:rPr>
              <a:t>penyelesaian masalah.</a:t>
            </a:r>
            <a:endParaRPr kumimoji="0" lang="en-US" altLang="en-US" sz="1400" b="0" i="0" u="none" strike="noStrike" kern="0" cap="none" spc="0" normalizeH="0" baseline="0" noProof="0">
              <a:ln>
                <a:noFill/>
              </a:ln>
              <a:solidFill>
                <a:srgbClr val="786446"/>
              </a:solidFill>
              <a:effectLst/>
              <a:uLnTx/>
              <a:uFillTx/>
              <a:latin typeface="Fira Sans Condensed"/>
              <a:sym typeface="Fira Sans Condensed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6446"/>
              </a:buClr>
              <a:buSzPts val="1400"/>
              <a:buFont typeface="Fira Sans Condensed"/>
              <a:buNone/>
              <a:tabLst/>
              <a:defRPr/>
            </a:pPr>
            <a:endParaRPr kumimoji="0" lang="id-ID" altLang="en-US" sz="1400" b="0" i="0" u="none" strike="noStrike" kern="0" cap="none" spc="0" normalizeH="0" baseline="0" noProof="0">
              <a:ln>
                <a:noFill/>
              </a:ln>
              <a:solidFill>
                <a:srgbClr val="786446"/>
              </a:solidFill>
              <a:effectLst/>
              <a:uLnTx/>
              <a:uFillTx/>
              <a:latin typeface="Fira Sans Condensed"/>
              <a:sym typeface="Fira Sans Condensed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6446"/>
              </a:buClr>
              <a:buSzPts val="1400"/>
              <a:buFont typeface="Fira Sans Condensed"/>
              <a:buNone/>
              <a:tabLst/>
              <a:defRPr/>
            </a:pPr>
            <a:r>
              <a:rPr kumimoji="0" lang="id-ID" altLang="en-US" sz="1400" b="0" i="0" u="none" strike="noStrike" kern="0" cap="none" spc="0" normalizeH="0" baseline="0" noProof="0">
                <a:ln>
                  <a:noFill/>
                </a:ln>
                <a:solidFill>
                  <a:srgbClr val="786446"/>
                </a:solidFill>
                <a:effectLst/>
                <a:uLnTx/>
                <a:uFillTx/>
                <a:latin typeface="Fira Sans Condensed"/>
                <a:sym typeface="Fira Sans Condensed"/>
              </a:rPr>
              <a:t>Program ditulis dengan menggunakan </a:t>
            </a:r>
            <a:r>
              <a:rPr kumimoji="0" lang="id-ID" altLang="en-US" sz="1400" b="1" i="0" u="none" strike="noStrike" kern="0" cap="none" spc="0" normalizeH="0" baseline="0" noProof="0">
                <a:ln>
                  <a:noFill/>
                </a:ln>
                <a:solidFill>
                  <a:srgbClr val="786446"/>
                </a:solidFill>
                <a:effectLst/>
                <a:uLnTx/>
                <a:uFillTx/>
                <a:latin typeface="Fira Sans Condensed"/>
                <a:sym typeface="Fira Sans Condensed"/>
              </a:rPr>
              <a:t>bahasa pemrograman.</a:t>
            </a:r>
            <a:endParaRPr kumimoji="0" lang="en-US" altLang="en-US" sz="1400" b="1" i="0" u="none" strike="noStrike" kern="0" cap="none" spc="0" normalizeH="0" baseline="0" noProof="0">
              <a:ln>
                <a:noFill/>
              </a:ln>
              <a:solidFill>
                <a:srgbClr val="786446"/>
              </a:solidFill>
              <a:effectLst/>
              <a:uLnTx/>
              <a:uFillTx/>
              <a:latin typeface="Fira Sans Condensed"/>
              <a:sym typeface="Fira Sans Condensed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6446"/>
              </a:buClr>
              <a:buSzPts val="1400"/>
              <a:buFont typeface="Fira Sans Condensed"/>
              <a:buNone/>
              <a:tabLst/>
              <a:defRPr/>
            </a:pPr>
            <a:endParaRPr kumimoji="0" lang="id-ID" altLang="en-US" sz="1400" b="0" i="0" u="none" strike="noStrike" kern="0" cap="none" spc="0" normalizeH="0" baseline="0" noProof="0">
              <a:ln>
                <a:noFill/>
              </a:ln>
              <a:solidFill>
                <a:srgbClr val="786446"/>
              </a:solidFill>
              <a:effectLst/>
              <a:uLnTx/>
              <a:uFillTx/>
              <a:latin typeface="Fira Sans Condensed"/>
              <a:sym typeface="Fira Sans Condensed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6446"/>
              </a:buClr>
              <a:buSzPts val="1400"/>
              <a:buFont typeface="Fira Sans Condensed"/>
              <a:buNone/>
              <a:tabLst/>
              <a:defRPr/>
            </a:pPr>
            <a:r>
              <a:rPr kumimoji="0" lang="id-ID" altLang="en-US" sz="1400" b="0" i="0" u="none" strike="noStrike" kern="0" cap="none" spc="0" normalizeH="0" baseline="0" noProof="0">
                <a:ln>
                  <a:noFill/>
                </a:ln>
                <a:solidFill>
                  <a:srgbClr val="786446"/>
                </a:solidFill>
                <a:effectLst/>
                <a:uLnTx/>
                <a:uFillTx/>
                <a:latin typeface="Fira Sans Condensed"/>
                <a:sym typeface="Fira Sans Condensed"/>
              </a:rPr>
              <a:t>Kegiatan merancang dan menulis program disebut </a:t>
            </a:r>
            <a:r>
              <a:rPr kumimoji="0" lang="id-ID" altLang="en-US" sz="1400" b="1" i="0" u="none" strike="noStrike" kern="0" cap="none" spc="0" normalizeH="0" baseline="0" noProof="0">
                <a:ln>
                  <a:noFill/>
                </a:ln>
                <a:solidFill>
                  <a:srgbClr val="786446"/>
                </a:solidFill>
                <a:effectLst/>
                <a:uLnTx/>
                <a:uFillTx/>
                <a:latin typeface="Fira Sans Condensed"/>
                <a:sym typeface="Fira Sans Condensed"/>
              </a:rPr>
              <a:t>pemrograman.</a:t>
            </a:r>
            <a:endParaRPr kumimoji="0" lang="en-US" altLang="en-US" sz="1400" b="1" i="0" u="none" strike="noStrike" kern="0" cap="none" spc="0" normalizeH="0" baseline="0" noProof="0">
              <a:ln>
                <a:noFill/>
              </a:ln>
              <a:solidFill>
                <a:srgbClr val="786446"/>
              </a:solidFill>
              <a:effectLst/>
              <a:uLnTx/>
              <a:uFillTx/>
              <a:latin typeface="Fira Sans Condensed"/>
              <a:sym typeface="Fira Sans Condensed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6446"/>
              </a:buClr>
              <a:buSzPts val="1400"/>
              <a:buFont typeface="Fira Sans Condensed"/>
              <a:buNone/>
              <a:tabLst/>
              <a:defRPr/>
            </a:pPr>
            <a:endParaRPr lang="en-US" altLang="en-US" b="1" kern="0">
              <a:solidFill>
                <a:srgbClr val="786446"/>
              </a:solidFill>
            </a:endParaRPr>
          </a:p>
          <a:p>
            <a:pPr algn="l">
              <a:buClr>
                <a:srgbClr val="786446"/>
              </a:buClr>
            </a:pPr>
            <a:r>
              <a:rPr lang="id-ID" altLang="en-US" kern="0">
                <a:solidFill>
                  <a:srgbClr val="786446"/>
                </a:solidFill>
              </a:rPr>
              <a:t>Orang yang membuat program disebut </a:t>
            </a:r>
            <a:r>
              <a:rPr lang="id-ID" altLang="en-US" b="1" kern="0">
                <a:solidFill>
                  <a:srgbClr val="786446"/>
                </a:solidFill>
              </a:rPr>
              <a:t>pemrogram (programmer).</a:t>
            </a:r>
            <a:endParaRPr lang="en-US" altLang="en-US" b="1" kern="0">
              <a:solidFill>
                <a:srgbClr val="786446"/>
              </a:solidFill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6446"/>
              </a:buClr>
              <a:buSzPts val="1400"/>
              <a:buFont typeface="Fira Sans Condensed"/>
              <a:buNone/>
              <a:tabLst/>
              <a:defRPr/>
            </a:pPr>
            <a:endParaRPr lang="en-US" altLang="en-US" b="1" kern="0">
              <a:solidFill>
                <a:srgbClr val="786446"/>
              </a:solidFill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6446"/>
              </a:buClr>
              <a:buSzPts val="1400"/>
              <a:buFont typeface="Fira Sans Condensed"/>
              <a:buNone/>
              <a:tabLst/>
              <a:defRPr/>
            </a:pPr>
            <a:endParaRPr lang="en-US" altLang="en-US" b="1" kern="0">
              <a:solidFill>
                <a:srgbClr val="786446"/>
              </a:solidFill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6446"/>
              </a:buClr>
              <a:buSzPts val="1400"/>
              <a:buFont typeface="Fira Sans Condensed"/>
              <a:buNone/>
              <a:tabLst/>
              <a:defRPr/>
            </a:pPr>
            <a:r>
              <a:rPr kumimoji="0" lang="en-US" altLang="en-US" sz="1400" b="1" i="0" u="none" strike="noStrike" kern="0" cap="none" spc="0" normalizeH="0" baseline="0" noProof="0">
                <a:ln>
                  <a:noFill/>
                </a:ln>
                <a:solidFill>
                  <a:srgbClr val="DA251C"/>
                </a:solidFill>
                <a:effectLst/>
                <a:uLnTx/>
                <a:uFillTx/>
                <a:latin typeface="Fira Sans Condensed"/>
                <a:sym typeface="Fira Sans Condensed"/>
              </a:rPr>
              <a:t>MATA KULIAH INI MENGGUNAKAN MATLAB DAN PYTHON</a:t>
            </a:r>
            <a:endParaRPr kumimoji="0" lang="id-ID" altLang="en-US" sz="1400" b="1" i="0" u="none" strike="noStrike" kern="0" cap="none" spc="0" normalizeH="0" baseline="0" noProof="0">
              <a:ln>
                <a:noFill/>
              </a:ln>
              <a:solidFill>
                <a:srgbClr val="DA251C"/>
              </a:solidFill>
              <a:effectLst/>
              <a:uLnTx/>
              <a:uFillTx/>
              <a:latin typeface="Fira Sans Condensed"/>
              <a:sym typeface="Fira Sans Condense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46AF02-44A8-B6F3-054F-C425B7EB6B4B}"/>
              </a:ext>
            </a:extLst>
          </p:cNvPr>
          <p:cNvSpPr txBox="1"/>
          <p:nvPr/>
        </p:nvSpPr>
        <p:spPr>
          <a:xfrm>
            <a:off x="8069118" y="1052997"/>
            <a:ext cx="2149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en-US" sz="1800" b="1" i="0" u="none" strike="noStrike" kern="0" cap="none" spc="0" normalizeH="0" baseline="0" noProof="0">
                <a:ln>
                  <a:noFill/>
                </a:ln>
                <a:solidFill>
                  <a:srgbClr val="786446"/>
                </a:solidFill>
                <a:effectLst/>
                <a:uLnTx/>
                <a:uFillTx/>
                <a:latin typeface="Fira Sans Condensed"/>
                <a:sym typeface="Fira Sans Condensed"/>
              </a:rPr>
              <a:t>Pemrograman</a:t>
            </a:r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A6665C-810C-801A-358F-17BB1ACDF53A}"/>
              </a:ext>
            </a:extLst>
          </p:cNvPr>
          <p:cNvSpPr txBox="1"/>
          <p:nvPr/>
        </p:nvSpPr>
        <p:spPr>
          <a:xfrm>
            <a:off x="1915882" y="1049921"/>
            <a:ext cx="2149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en-US" sz="1800" b="1" i="0" u="none" strike="noStrike" kern="0" cap="none" spc="0" normalizeH="0" baseline="0" noProof="0">
                <a:ln>
                  <a:noFill/>
                </a:ln>
                <a:solidFill>
                  <a:srgbClr val="786446"/>
                </a:solidFill>
                <a:effectLst/>
                <a:uLnTx/>
                <a:uFillTx/>
                <a:latin typeface="Fira Sans Condensed"/>
                <a:sym typeface="Fira Sans Condensed"/>
              </a:rPr>
              <a:t>Algoritma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90631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8B08D-61F8-012D-7864-D540D9247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9D9D378-EDAA-9AD5-55C5-8DE8D11B980C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CFDC0BD-7902-539F-9EB0-0D0841DF8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6DEF45-8BA1-3AFD-BCC4-431DA05E9F01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166D96D0-A7DD-984D-BA72-DDF191620C39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4C051FB-B98A-6774-F91F-BD21F9B4CB55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CE9F06A-A58E-43C7-A660-FFF6665732F5}" type="slidenum">
              <a:rPr lang="en-US" sz="1400" b="1" smtClean="0">
                <a:solidFill>
                  <a:schemeClr val="bg1"/>
                </a:solidFill>
              </a:rPr>
              <a:t>4</a:t>
            </a:fld>
            <a:endParaRPr lang="en-ID" sz="1200" b="1">
              <a:solidFill>
                <a:schemeClr val="bg1"/>
              </a:solidFill>
            </a:endParaRPr>
          </a:p>
        </p:txBody>
      </p:sp>
      <p:sp>
        <p:nvSpPr>
          <p:cNvPr id="14" name="Google Shape;405;p39">
            <a:extLst>
              <a:ext uri="{FF2B5EF4-FFF2-40B4-BE49-F238E27FC236}">
                <a16:creationId xmlns:a16="http://schemas.microsoft.com/office/drawing/2014/main" id="{EC1980BE-8A46-6B0C-D0EE-0EF43D3DA38A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1 – </a:t>
            </a:r>
            <a:r>
              <a:rPr kumimoji="0" lang="en-US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Pengenalan Materi AdP</a:t>
            </a: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A30EF7AD-18EC-FE28-527A-255DE78EBCBE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Quicksand"/>
                <a:sym typeface="Quicksand"/>
              </a:rPr>
              <a:t>ALGORITMA DALAM SEHARI-HARI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29EC8B7-C560-3787-062B-458FA504D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3" y="1795966"/>
            <a:ext cx="1274667" cy="139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C6E05869-DF9B-CAB4-5B6B-04947C9CE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713" y="2754495"/>
            <a:ext cx="2142067" cy="143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927F62-1AB5-B6F5-E2E8-FC99DD4A8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962" y="2941112"/>
            <a:ext cx="1289273" cy="1289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ight Arrow 8">
            <a:extLst>
              <a:ext uri="{FF2B5EF4-FFF2-40B4-BE49-F238E27FC236}">
                <a16:creationId xmlns:a16="http://schemas.microsoft.com/office/drawing/2014/main" id="{8D66AA81-FAC9-B28A-536F-6CDDAABF7C65}"/>
              </a:ext>
            </a:extLst>
          </p:cNvPr>
          <p:cNvSpPr>
            <a:spLocks noChangeArrowheads="1"/>
          </p:cNvSpPr>
          <p:nvPr/>
        </p:nvSpPr>
        <p:spPr bwMode="auto">
          <a:xfrm rot="19529149">
            <a:off x="1711298" y="2610262"/>
            <a:ext cx="456875" cy="374468"/>
          </a:xfrm>
          <a:prstGeom prst="rightArrow">
            <a:avLst>
              <a:gd name="adj1" fmla="val 50000"/>
              <a:gd name="adj2" fmla="val 50024"/>
            </a:avLst>
          </a:prstGeom>
          <a:solidFill>
            <a:srgbClr val="DA251C"/>
          </a:solidFill>
          <a:ln w="9525" algn="ctr">
            <a:solidFill>
              <a:srgbClr val="BFA045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id-ID" altLang="en-US" sz="1800"/>
          </a:p>
        </p:txBody>
      </p:sp>
      <p:sp>
        <p:nvSpPr>
          <p:cNvPr id="18" name="Right Arrow 9">
            <a:extLst>
              <a:ext uri="{FF2B5EF4-FFF2-40B4-BE49-F238E27FC236}">
                <a16:creationId xmlns:a16="http://schemas.microsoft.com/office/drawing/2014/main" id="{044495BB-C07F-B341-C832-756C74F82F69}"/>
              </a:ext>
            </a:extLst>
          </p:cNvPr>
          <p:cNvSpPr>
            <a:spLocks noChangeArrowheads="1"/>
          </p:cNvSpPr>
          <p:nvPr/>
        </p:nvSpPr>
        <p:spPr bwMode="auto">
          <a:xfrm rot="1778450">
            <a:off x="3569283" y="2471526"/>
            <a:ext cx="483737" cy="374468"/>
          </a:xfrm>
          <a:prstGeom prst="rightArrow">
            <a:avLst>
              <a:gd name="adj1" fmla="val 50000"/>
              <a:gd name="adj2" fmla="val 50024"/>
            </a:avLst>
          </a:prstGeom>
          <a:solidFill>
            <a:srgbClr val="DA251C"/>
          </a:solidFill>
          <a:ln w="9525" algn="ctr">
            <a:solidFill>
              <a:srgbClr val="BFA045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id-ID" altLang="en-US" sz="1800"/>
          </a:p>
        </p:txBody>
      </p:sp>
      <p:sp>
        <p:nvSpPr>
          <p:cNvPr id="20" name="Right Arrow 9">
            <a:extLst>
              <a:ext uri="{FF2B5EF4-FFF2-40B4-BE49-F238E27FC236}">
                <a16:creationId xmlns:a16="http://schemas.microsoft.com/office/drawing/2014/main" id="{A85F9AA7-EDDD-1A24-D011-1101B0763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3312" y="3302588"/>
            <a:ext cx="483737" cy="374468"/>
          </a:xfrm>
          <a:prstGeom prst="rightArrow">
            <a:avLst>
              <a:gd name="adj1" fmla="val 50000"/>
              <a:gd name="adj2" fmla="val 50024"/>
            </a:avLst>
          </a:prstGeom>
          <a:solidFill>
            <a:srgbClr val="DA251C"/>
          </a:solidFill>
          <a:ln w="9525" algn="ctr">
            <a:solidFill>
              <a:srgbClr val="BFA045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id-ID" altLang="en-US" sz="1800"/>
          </a:p>
        </p:txBody>
      </p:sp>
      <p:sp>
        <p:nvSpPr>
          <p:cNvPr id="21" name="Right Arrow 9">
            <a:extLst>
              <a:ext uri="{FF2B5EF4-FFF2-40B4-BE49-F238E27FC236}">
                <a16:creationId xmlns:a16="http://schemas.microsoft.com/office/drawing/2014/main" id="{96AAFA67-C383-BDCB-1566-128E04499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5709" y="3009842"/>
            <a:ext cx="676542" cy="523721"/>
          </a:xfrm>
          <a:prstGeom prst="rightArrow">
            <a:avLst>
              <a:gd name="adj1" fmla="val 50000"/>
              <a:gd name="adj2" fmla="val 50024"/>
            </a:avLst>
          </a:prstGeom>
          <a:solidFill>
            <a:srgbClr val="DA251C"/>
          </a:solidFill>
          <a:ln w="9525" algn="ctr">
            <a:solidFill>
              <a:srgbClr val="BFA045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id-ID" altLang="en-US" sz="1800"/>
          </a:p>
        </p:txBody>
      </p:sp>
      <p:pic>
        <p:nvPicPr>
          <p:cNvPr id="1026" name="Picture 2" descr="APASI KARTU ATM ITU DAN APA KEGUNAANYA? - Produsen Cetak Kartu PVC Standar  ATM, Murah dan Tebal No.1 di Indonesia">
            <a:extLst>
              <a:ext uri="{FF2B5EF4-FFF2-40B4-BE49-F238E27FC236}">
                <a16:creationId xmlns:a16="http://schemas.microsoft.com/office/drawing/2014/main" id="{29D178C4-2104-D18F-AEC0-771A002399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5" t="7273" r="937" b="12727"/>
          <a:stretch>
            <a:fillRect/>
          </a:stretch>
        </p:blipFill>
        <p:spPr bwMode="auto">
          <a:xfrm>
            <a:off x="166664" y="2994956"/>
            <a:ext cx="1542472" cy="124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E563379-4C4F-8BAF-A991-B970F671468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2846" t="12236" r="26994"/>
          <a:stretch>
            <a:fillRect/>
          </a:stretch>
        </p:blipFill>
        <p:spPr>
          <a:xfrm>
            <a:off x="9331438" y="2106630"/>
            <a:ext cx="2430289" cy="2391916"/>
          </a:xfrm>
          <a:prstGeom prst="rect">
            <a:avLst/>
          </a:prstGeom>
        </p:spPr>
      </p:pic>
      <p:sp>
        <p:nvSpPr>
          <p:cNvPr id="22" name="Google Shape;405;p39">
            <a:extLst>
              <a:ext uri="{FF2B5EF4-FFF2-40B4-BE49-F238E27FC236}">
                <a16:creationId xmlns:a16="http://schemas.microsoft.com/office/drawing/2014/main" id="{713197C4-8E2C-4614-38A2-17E1DB193A47}"/>
              </a:ext>
            </a:extLst>
          </p:cNvPr>
          <p:cNvSpPr txBox="1">
            <a:spLocks/>
          </p:cNvSpPr>
          <p:nvPr/>
        </p:nvSpPr>
        <p:spPr>
          <a:xfrm>
            <a:off x="166664" y="943502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Case 1 : </a:t>
            </a:r>
            <a:r>
              <a:rPr kumimoji="0" lang="en-US" sz="1800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Mengambil Uang di ATM</a:t>
            </a:r>
          </a:p>
        </p:txBody>
      </p:sp>
    </p:spTree>
    <p:extLst>
      <p:ext uri="{BB962C8B-B14F-4D97-AF65-F5344CB8AC3E}">
        <p14:creationId xmlns:p14="http://schemas.microsoft.com/office/powerpoint/2010/main" val="4287762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09AD1-8E99-E09A-C210-2D64C61F7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255FBE2-CB16-DEA7-D77B-1C1AA1166AD1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83DAFD1-5B26-13EA-EFE5-1FD105977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FB4731-4F55-93BB-02CF-9E9DF881AA2E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9ABB9A62-19CE-7837-044E-57DCF7104BCE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4" name="Google Shape;405;p39">
            <a:extLst>
              <a:ext uri="{FF2B5EF4-FFF2-40B4-BE49-F238E27FC236}">
                <a16:creationId xmlns:a16="http://schemas.microsoft.com/office/drawing/2014/main" id="{C0AB52AE-921E-EF75-8528-5032824FB6AD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1 – </a:t>
            </a:r>
            <a:r>
              <a:rPr kumimoji="0" lang="en-US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Pengenalan Materi AdP</a:t>
            </a: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D2E798CA-F41C-79C5-CEAE-760D4E7939BF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CONTOH ALGORITMA LAIN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4569097-B5E8-228E-3186-9C43F6DCB955}"/>
              </a:ext>
            </a:extLst>
          </p:cNvPr>
          <p:cNvSpPr txBox="1">
            <a:spLocks noChangeArrowheads="1"/>
          </p:cNvSpPr>
          <p:nvPr/>
        </p:nvSpPr>
        <p:spPr>
          <a:xfrm>
            <a:off x="360218" y="1081152"/>
            <a:ext cx="10196800" cy="863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5100" rIns="67500" bIns="351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ra Sans Condensed"/>
              <a:buChar char="◈"/>
              <a:defRPr sz="1400" b="0" i="0" u="none" strike="noStrike" cap="none">
                <a:solidFill>
                  <a:srgbClr val="43434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rgbClr val="43434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rgbClr val="43434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rgbClr val="43434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rgbClr val="43434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rgbClr val="43434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rgbClr val="43434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rgbClr val="43434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rgbClr val="43434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786446"/>
              </a:buClr>
              <a:buSzPts val="1000"/>
              <a:buFont typeface="Fira Sans Condensed"/>
              <a:buNone/>
              <a:tabLst>
                <a:tab pos="683419" algn="l"/>
                <a:tab pos="1369219" algn="l"/>
                <a:tab pos="2055019" algn="l"/>
                <a:tab pos="2740819" algn="l"/>
                <a:tab pos="3426619" algn="l"/>
                <a:tab pos="4112419" algn="l"/>
                <a:tab pos="4798219" algn="l"/>
                <a:tab pos="5484019" algn="l"/>
                <a:tab pos="6169819" algn="l"/>
                <a:tab pos="6855619" algn="l"/>
                <a:tab pos="7541419" algn="l"/>
              </a:tabLst>
              <a:defRPr/>
            </a:pPr>
            <a:endParaRPr kumimoji="0" lang="en-GB" altLang="en-US" sz="14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Fira Sans Condensed"/>
              <a:sym typeface="Fira Sans Condensed"/>
            </a:endParaRPr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8F4332F1-F7C1-916C-E387-F972250DEA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374" y="3702217"/>
            <a:ext cx="2379394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68580" anchor="b"/>
          <a:lstStyle>
            <a:lvl1pPr>
              <a:defRPr sz="3900" b="1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sz="3900" b="1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>
              <a:defRPr sz="3900" b="1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>
              <a:defRPr sz="3900" b="1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>
              <a:defRPr sz="3900" b="1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r>
              <a:rPr lang="en-US" altLang="en-US" sz="2625" u="sng" kern="0">
                <a:solidFill>
                  <a:srgbClr val="A68C63"/>
                </a:solidFill>
                <a:cs typeface="Arial"/>
                <a:sym typeface="Arial"/>
              </a:rPr>
              <a:t>ALGORITMA:</a:t>
            </a:r>
            <a:endParaRPr lang="en-US" altLang="en-US" sz="2625" kern="0">
              <a:solidFill>
                <a:srgbClr val="A68C63"/>
              </a:solidFill>
              <a:cs typeface="Arial"/>
              <a:sym typeface="Arial"/>
            </a:endParaRPr>
          </a:p>
        </p:txBody>
      </p:sp>
      <p:sp>
        <p:nvSpPr>
          <p:cNvPr id="30" name="Rectangle 3">
            <a:extLst>
              <a:ext uri="{FF2B5EF4-FFF2-40B4-BE49-F238E27FC236}">
                <a16:creationId xmlns:a16="http://schemas.microsoft.com/office/drawing/2014/main" id="{B327CB48-B3D5-C83C-31F8-2903682AE1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18" y="4737122"/>
            <a:ext cx="5971685" cy="686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73050" indent="-2730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92150" indent="-347663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87425" indent="-293688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81113" indent="-2921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98613" indent="-315913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055813" indent="-315913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513013" indent="-315913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970213" indent="-315913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427413" indent="-315913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buClr>
                <a:srgbClr val="A68C63"/>
              </a:buClr>
              <a:buFontTx/>
              <a:buNone/>
            </a:pPr>
            <a:r>
              <a:rPr lang="en-US" altLang="en-US" sz="1800" kern="0">
                <a:solidFill>
                  <a:srgbClr val="786446"/>
                </a:solidFill>
                <a:cs typeface="Arial"/>
                <a:sym typeface="Arial"/>
              </a:rPr>
              <a:t>Tuangkan air dari gelas A kedalam gelas B</a:t>
            </a:r>
          </a:p>
          <a:p>
            <a:pPr>
              <a:lnSpc>
                <a:spcPct val="80000"/>
              </a:lnSpc>
              <a:buClr>
                <a:srgbClr val="A68C63"/>
              </a:buClr>
              <a:buFontTx/>
              <a:buNone/>
            </a:pPr>
            <a:r>
              <a:rPr lang="en-US" altLang="en-US" sz="1800" kern="0">
                <a:solidFill>
                  <a:srgbClr val="786446"/>
                </a:solidFill>
                <a:cs typeface="Arial"/>
                <a:sym typeface="Arial"/>
              </a:rPr>
              <a:t>Tuangkan air dari gelas B kedalam gelas A</a:t>
            </a:r>
          </a:p>
        </p:txBody>
      </p:sp>
      <p:sp>
        <p:nvSpPr>
          <p:cNvPr id="31" name="Line 4">
            <a:extLst>
              <a:ext uri="{FF2B5EF4-FFF2-40B4-BE49-F238E27FC236}">
                <a16:creationId xmlns:a16="http://schemas.microsoft.com/office/drawing/2014/main" id="{1F73B1D4-ECBB-8D1D-3917-315D4773A0CF}"/>
              </a:ext>
            </a:extLst>
          </p:cNvPr>
          <p:cNvSpPr>
            <a:spLocks noChangeShapeType="1"/>
          </p:cNvSpPr>
          <p:nvPr/>
        </p:nvSpPr>
        <p:spPr bwMode="auto">
          <a:xfrm>
            <a:off x="171449" y="4785029"/>
            <a:ext cx="4792466" cy="47897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Font typeface="Arial"/>
              <a:buNone/>
            </a:pPr>
            <a:endParaRPr lang="en-ID" sz="105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2" name="Line 5">
            <a:extLst>
              <a:ext uri="{FF2B5EF4-FFF2-40B4-BE49-F238E27FC236}">
                <a16:creationId xmlns:a16="http://schemas.microsoft.com/office/drawing/2014/main" id="{E9E5F10C-3F48-6F05-3C78-0F7EB10B01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9183" y="4817549"/>
            <a:ext cx="4665928" cy="43121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Font typeface="Arial"/>
              <a:buNone/>
            </a:pPr>
            <a:endParaRPr lang="en-ID" sz="105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D46D0FF-8E29-E280-5510-16AFB43E0257}"/>
              </a:ext>
            </a:extLst>
          </p:cNvPr>
          <p:cNvGrpSpPr/>
          <p:nvPr/>
        </p:nvGrpSpPr>
        <p:grpSpPr>
          <a:xfrm>
            <a:off x="2992418" y="2466477"/>
            <a:ext cx="850379" cy="482735"/>
            <a:chOff x="8453943" y="3875180"/>
            <a:chExt cx="538249" cy="30554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1B8601D-A0FB-0B1B-BF4F-6DAFE1A53281}"/>
                </a:ext>
              </a:extLst>
            </p:cNvPr>
            <p:cNvGrpSpPr/>
            <p:nvPr/>
          </p:nvGrpSpPr>
          <p:grpSpPr>
            <a:xfrm>
              <a:off x="8453943" y="3875180"/>
              <a:ext cx="538249" cy="305548"/>
              <a:chOff x="9387840" y="3432060"/>
              <a:chExt cx="538249" cy="305548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0972A012-A770-8D6C-BA7B-8A2D325528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99745" y="3432060"/>
                <a:ext cx="0" cy="30554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447B8047-864F-90B4-BACF-2A7563DA11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07038" y="3432060"/>
                <a:ext cx="0" cy="30316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3E8C176C-8843-380A-05DC-0B3D008E88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87840" y="3718560"/>
                <a:ext cx="53824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C9AFCFF-4ABC-65FC-B8BA-9D8613A9F55A}"/>
                </a:ext>
              </a:extLst>
            </p:cNvPr>
            <p:cNvSpPr/>
            <p:nvPr/>
          </p:nvSpPr>
          <p:spPr>
            <a:xfrm>
              <a:off x="8487281" y="4014788"/>
              <a:ext cx="462048" cy="123861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2E0A64D-98DC-0DDF-9BC5-B2D03A8D93D4}"/>
              </a:ext>
            </a:extLst>
          </p:cNvPr>
          <p:cNvGrpSpPr/>
          <p:nvPr/>
        </p:nvGrpSpPr>
        <p:grpSpPr>
          <a:xfrm>
            <a:off x="4407523" y="2486373"/>
            <a:ext cx="808159" cy="478975"/>
            <a:chOff x="8453943" y="3875180"/>
            <a:chExt cx="538249" cy="30554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B272E5D-885D-A393-16E5-9C627F35010F}"/>
                </a:ext>
              </a:extLst>
            </p:cNvPr>
            <p:cNvGrpSpPr/>
            <p:nvPr/>
          </p:nvGrpSpPr>
          <p:grpSpPr>
            <a:xfrm>
              <a:off x="8453943" y="3875180"/>
              <a:ext cx="538249" cy="305548"/>
              <a:chOff x="9387840" y="3432060"/>
              <a:chExt cx="538249" cy="305548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2000DFB-41C6-96A9-5291-54A2C52649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99745" y="3432060"/>
                <a:ext cx="0" cy="30554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8501768-AEA4-2DD0-A95D-C96E027516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07038" y="3432060"/>
                <a:ext cx="0" cy="30316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64AE7D11-32D1-630E-6B26-6D22B3FFB3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87840" y="3718560"/>
                <a:ext cx="53824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2453889-E9B4-1470-E898-A206839CC41D}"/>
                </a:ext>
              </a:extLst>
            </p:cNvPr>
            <p:cNvSpPr/>
            <p:nvPr/>
          </p:nvSpPr>
          <p:spPr>
            <a:xfrm>
              <a:off x="8487281" y="4014788"/>
              <a:ext cx="462048" cy="123861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34" name="Google Shape;405;p39">
            <a:extLst>
              <a:ext uri="{FF2B5EF4-FFF2-40B4-BE49-F238E27FC236}">
                <a16:creationId xmlns:a16="http://schemas.microsoft.com/office/drawing/2014/main" id="{5C85D673-0801-E60C-3F28-A3B8347BC7D5}"/>
              </a:ext>
            </a:extLst>
          </p:cNvPr>
          <p:cNvSpPr txBox="1">
            <a:spLocks/>
          </p:cNvSpPr>
          <p:nvPr/>
        </p:nvSpPr>
        <p:spPr>
          <a:xfrm>
            <a:off x="171449" y="1069945"/>
            <a:ext cx="1178040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sym typeface="Quicksand"/>
              </a:rPr>
              <a:t>Case 2: </a:t>
            </a:r>
            <a:r>
              <a:rPr kumimoji="0" lang="en-US" sz="1800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sym typeface="Quicksand"/>
              </a:rPr>
              <a:t>Tinjau sebuah masalah sederhana berikut. Gelas A berisi air berwarna kuning dan gelas B berisi air berwarna biru.</a:t>
            </a:r>
            <a:endParaRPr lang="en-US" sz="1800" kern="0">
              <a:solidFill>
                <a:srgbClr val="13234B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lang="en-US" sz="1800" kern="0">
                <a:solidFill>
                  <a:srgbClr val="13234B"/>
                </a:solidFill>
              </a:rPr>
              <a:t>              </a:t>
            </a:r>
            <a:r>
              <a:rPr kumimoji="0" lang="en-US" sz="1800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sym typeface="Quicksand"/>
              </a:rPr>
              <a:t>Tukar isi kedua gelas itu sehingga gelas A akan berisi air berwarna biru dan gelas B berisi air berwarna kuning.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9CE79E-D400-4235-4CEC-4C0A7C7A9DBE}"/>
              </a:ext>
            </a:extLst>
          </p:cNvPr>
          <p:cNvGrpSpPr/>
          <p:nvPr/>
        </p:nvGrpSpPr>
        <p:grpSpPr>
          <a:xfrm>
            <a:off x="6651681" y="2472036"/>
            <a:ext cx="808159" cy="478975"/>
            <a:chOff x="8453943" y="3875180"/>
            <a:chExt cx="538249" cy="30554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615FC50-F19C-C4E7-CFB4-31824BB9CC27}"/>
                </a:ext>
              </a:extLst>
            </p:cNvPr>
            <p:cNvGrpSpPr/>
            <p:nvPr/>
          </p:nvGrpSpPr>
          <p:grpSpPr>
            <a:xfrm>
              <a:off x="8453943" y="3875180"/>
              <a:ext cx="538249" cy="305548"/>
              <a:chOff x="9387840" y="3432060"/>
              <a:chExt cx="538249" cy="305548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E7ACD81-D71D-88D7-C057-4DA240672B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99745" y="3432060"/>
                <a:ext cx="0" cy="30554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E64FEF0-813F-4145-0737-215EBEE8D5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07038" y="3432060"/>
                <a:ext cx="0" cy="30316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465782FD-CEA2-50B6-C876-6377138E38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87840" y="3718560"/>
                <a:ext cx="53824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8D6F7C7-5F40-D174-96D9-6FF753B71B9A}"/>
                </a:ext>
              </a:extLst>
            </p:cNvPr>
            <p:cNvSpPr/>
            <p:nvPr/>
          </p:nvSpPr>
          <p:spPr>
            <a:xfrm>
              <a:off x="8487281" y="4014788"/>
              <a:ext cx="462048" cy="123861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A074E01-A1EB-A934-AB09-2F90CC9B2A01}"/>
              </a:ext>
            </a:extLst>
          </p:cNvPr>
          <p:cNvGrpSpPr/>
          <p:nvPr/>
        </p:nvGrpSpPr>
        <p:grpSpPr>
          <a:xfrm>
            <a:off x="8044607" y="2452753"/>
            <a:ext cx="850379" cy="482735"/>
            <a:chOff x="8453943" y="3875180"/>
            <a:chExt cx="538249" cy="305548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B4D9E2A-75B5-4D12-962C-41DD5171F27F}"/>
                </a:ext>
              </a:extLst>
            </p:cNvPr>
            <p:cNvGrpSpPr/>
            <p:nvPr/>
          </p:nvGrpSpPr>
          <p:grpSpPr>
            <a:xfrm>
              <a:off x="8453943" y="3875180"/>
              <a:ext cx="538249" cy="305548"/>
              <a:chOff x="9387840" y="3432060"/>
              <a:chExt cx="538249" cy="305548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4D6E8D9E-1901-2881-AC08-BB28EF1AA3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99745" y="3432060"/>
                <a:ext cx="0" cy="30554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F00C987-9559-C900-068B-8C21012DAB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07038" y="3432060"/>
                <a:ext cx="0" cy="30316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BBE1A98-0FDC-6266-EAFC-4224E5E997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87840" y="3718560"/>
                <a:ext cx="53824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DC067DB-6B6D-DBEE-9376-53520D1CD0EC}"/>
                </a:ext>
              </a:extLst>
            </p:cNvPr>
            <p:cNvSpPr/>
            <p:nvPr/>
          </p:nvSpPr>
          <p:spPr>
            <a:xfrm>
              <a:off x="8487281" y="4014788"/>
              <a:ext cx="462048" cy="123861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9603441B-3F62-AF5E-0E56-1B51C7B16708}"/>
              </a:ext>
            </a:extLst>
          </p:cNvPr>
          <p:cNvSpPr/>
          <p:nvPr/>
        </p:nvSpPr>
        <p:spPr>
          <a:xfrm>
            <a:off x="5580697" y="2558473"/>
            <a:ext cx="751206" cy="243831"/>
          </a:xfrm>
          <a:prstGeom prst="rightArrow">
            <a:avLst/>
          </a:prstGeom>
          <a:solidFill>
            <a:srgbClr val="DA251C"/>
          </a:solidFill>
          <a:ln>
            <a:solidFill>
              <a:srgbClr val="BFA04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0" name="Google Shape;405;p39">
            <a:extLst>
              <a:ext uri="{FF2B5EF4-FFF2-40B4-BE49-F238E27FC236}">
                <a16:creationId xmlns:a16="http://schemas.microsoft.com/office/drawing/2014/main" id="{553B6F05-B785-5F9A-43B6-96E4C0DA18CA}"/>
              </a:ext>
            </a:extLst>
          </p:cNvPr>
          <p:cNvSpPr txBox="1">
            <a:spLocks/>
          </p:cNvSpPr>
          <p:nvPr/>
        </p:nvSpPr>
        <p:spPr>
          <a:xfrm>
            <a:off x="3278453" y="2899483"/>
            <a:ext cx="267019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A</a:t>
            </a:r>
          </a:p>
        </p:txBody>
      </p:sp>
      <p:sp>
        <p:nvSpPr>
          <p:cNvPr id="51" name="Google Shape;405;p39">
            <a:extLst>
              <a:ext uri="{FF2B5EF4-FFF2-40B4-BE49-F238E27FC236}">
                <a16:creationId xmlns:a16="http://schemas.microsoft.com/office/drawing/2014/main" id="{8A6B9EBE-0627-F0CB-E24F-3129FE52429F}"/>
              </a:ext>
            </a:extLst>
          </p:cNvPr>
          <p:cNvSpPr txBox="1">
            <a:spLocks/>
          </p:cNvSpPr>
          <p:nvPr/>
        </p:nvSpPr>
        <p:spPr>
          <a:xfrm>
            <a:off x="4678092" y="2898780"/>
            <a:ext cx="267019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B</a:t>
            </a:r>
          </a:p>
        </p:txBody>
      </p:sp>
      <p:sp>
        <p:nvSpPr>
          <p:cNvPr id="52" name="Google Shape;405;p39">
            <a:extLst>
              <a:ext uri="{FF2B5EF4-FFF2-40B4-BE49-F238E27FC236}">
                <a16:creationId xmlns:a16="http://schemas.microsoft.com/office/drawing/2014/main" id="{703CF103-3491-5763-1489-1664E2278BE6}"/>
              </a:ext>
            </a:extLst>
          </p:cNvPr>
          <p:cNvSpPr txBox="1">
            <a:spLocks/>
          </p:cNvSpPr>
          <p:nvPr/>
        </p:nvSpPr>
        <p:spPr>
          <a:xfrm>
            <a:off x="6929935" y="2919821"/>
            <a:ext cx="267019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A</a:t>
            </a:r>
          </a:p>
        </p:txBody>
      </p:sp>
      <p:sp>
        <p:nvSpPr>
          <p:cNvPr id="53" name="Google Shape;405;p39">
            <a:extLst>
              <a:ext uri="{FF2B5EF4-FFF2-40B4-BE49-F238E27FC236}">
                <a16:creationId xmlns:a16="http://schemas.microsoft.com/office/drawing/2014/main" id="{4EF07203-950D-92FB-ACE4-DABF82CEA0AC}"/>
              </a:ext>
            </a:extLst>
          </p:cNvPr>
          <p:cNvSpPr txBox="1">
            <a:spLocks/>
          </p:cNvSpPr>
          <p:nvPr/>
        </p:nvSpPr>
        <p:spPr>
          <a:xfrm>
            <a:off x="8329574" y="2919118"/>
            <a:ext cx="267019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B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20364D0-D581-2811-E297-443DD7454232}"/>
              </a:ext>
            </a:extLst>
          </p:cNvPr>
          <p:cNvGrpSpPr/>
          <p:nvPr/>
        </p:nvGrpSpPr>
        <p:grpSpPr>
          <a:xfrm>
            <a:off x="5033428" y="4769792"/>
            <a:ext cx="850379" cy="482735"/>
            <a:chOff x="8453943" y="3875180"/>
            <a:chExt cx="538249" cy="30554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2FA7511-3D5B-314F-24CD-BEA927DDD97D}"/>
                </a:ext>
              </a:extLst>
            </p:cNvPr>
            <p:cNvGrpSpPr/>
            <p:nvPr/>
          </p:nvGrpSpPr>
          <p:grpSpPr>
            <a:xfrm>
              <a:off x="8453943" y="3875180"/>
              <a:ext cx="538249" cy="305548"/>
              <a:chOff x="9387840" y="3432060"/>
              <a:chExt cx="538249" cy="305548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4141083-762A-6EBF-ECB2-37E4444527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99745" y="3432060"/>
                <a:ext cx="0" cy="30554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F8B8335D-6E3B-7B3F-661F-7828C16F45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07038" y="3432060"/>
                <a:ext cx="0" cy="30316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F0A2247F-524B-A322-EBB3-3D4B7E4B93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87840" y="3718560"/>
                <a:ext cx="53824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B2A36CC-E319-5AE2-06F5-F9DA3009F64E}"/>
                </a:ext>
              </a:extLst>
            </p:cNvPr>
            <p:cNvSpPr/>
            <p:nvPr/>
          </p:nvSpPr>
          <p:spPr>
            <a:xfrm>
              <a:off x="8487281" y="4014788"/>
              <a:ext cx="462048" cy="123861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6CB8B09-3B49-6F75-EC6C-D05BF2CE1037}"/>
              </a:ext>
            </a:extLst>
          </p:cNvPr>
          <p:cNvSpPr/>
          <p:nvPr/>
        </p:nvSpPr>
        <p:spPr>
          <a:xfrm rot="5400000">
            <a:off x="9003121" y="5109672"/>
            <a:ext cx="516926" cy="343277"/>
          </a:xfrm>
          <a:prstGeom prst="rightArrow">
            <a:avLst/>
          </a:prstGeom>
          <a:solidFill>
            <a:srgbClr val="DA251C"/>
          </a:solidFill>
          <a:ln>
            <a:solidFill>
              <a:srgbClr val="BFA04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C13CE337-C812-383D-29AA-E69751CF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9582" y="4687645"/>
            <a:ext cx="5971685" cy="686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73050" indent="-2730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92150" indent="-347663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87425" indent="-293688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81113" indent="-2921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98613" indent="-315913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055813" indent="-315913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513013" indent="-315913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970213" indent="-315913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427413" indent="-315913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buClr>
                <a:srgbClr val="A68C63"/>
              </a:buClr>
              <a:buFontTx/>
              <a:buNone/>
            </a:pPr>
            <a:r>
              <a:rPr lang="en-US" altLang="en-US" sz="1800" kern="0">
                <a:solidFill>
                  <a:srgbClr val="786446"/>
                </a:solidFill>
                <a:cs typeface="Arial"/>
                <a:sym typeface="Arial"/>
              </a:rPr>
              <a:t>Butuh gelas lain, gelas C yang merupakan gelas kosong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66B51C-C01E-EF26-87E6-7CAB76A3D899}"/>
              </a:ext>
            </a:extLst>
          </p:cNvPr>
          <p:cNvGrpSpPr/>
          <p:nvPr/>
        </p:nvGrpSpPr>
        <p:grpSpPr>
          <a:xfrm>
            <a:off x="8894986" y="5527554"/>
            <a:ext cx="835328" cy="510471"/>
            <a:chOff x="9387840" y="3432060"/>
            <a:chExt cx="538249" cy="305548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22E6FC9-ACBA-A745-B26F-4E1E5293002E}"/>
                </a:ext>
              </a:extLst>
            </p:cNvPr>
            <p:cNvCxnSpPr>
              <a:cxnSpLocks/>
            </p:cNvCxnSpPr>
            <p:nvPr/>
          </p:nvCxnSpPr>
          <p:spPr>
            <a:xfrm>
              <a:off x="9399745" y="3432060"/>
              <a:ext cx="0" cy="3055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6F07DDD-50E9-3FD9-5731-BBF9EB2E2B52}"/>
                </a:ext>
              </a:extLst>
            </p:cNvPr>
            <p:cNvCxnSpPr>
              <a:cxnSpLocks/>
            </p:cNvCxnSpPr>
            <p:nvPr/>
          </p:nvCxnSpPr>
          <p:spPr>
            <a:xfrm>
              <a:off x="9907038" y="3432060"/>
              <a:ext cx="0" cy="30316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8C066D0-224B-1362-3D78-C696F72E9F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87840" y="3718560"/>
              <a:ext cx="53824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Google Shape;405;p39">
            <a:extLst>
              <a:ext uri="{FF2B5EF4-FFF2-40B4-BE49-F238E27FC236}">
                <a16:creationId xmlns:a16="http://schemas.microsoft.com/office/drawing/2014/main" id="{C4FF2D0C-A5FC-3FF9-BBF9-52908D2ED9A7}"/>
              </a:ext>
            </a:extLst>
          </p:cNvPr>
          <p:cNvSpPr txBox="1">
            <a:spLocks/>
          </p:cNvSpPr>
          <p:nvPr/>
        </p:nvSpPr>
        <p:spPr>
          <a:xfrm>
            <a:off x="9151672" y="5565951"/>
            <a:ext cx="267019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C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D7D9EA1-2899-5DA7-08AD-33990BB48A06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CE9F06A-A58E-43C7-A660-FFF6665732F5}" type="slidenum">
              <a:rPr lang="en-US" sz="1400" b="1" smtClean="0">
                <a:solidFill>
                  <a:schemeClr val="bg1"/>
                </a:solidFill>
              </a:rPr>
              <a:t>5</a:t>
            </a:fld>
            <a:endParaRPr lang="en-ID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869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 animBg="1"/>
      <p:bldP spid="32" grpId="0" animBg="1"/>
      <p:bldP spid="19" grpId="0" animBg="1"/>
      <p:bldP spid="22" grpId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26F13-9BA0-7CEB-8EA3-BF2C55D8D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2F659D-9AC1-47CD-0B64-935CC855E0D2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070BFA9-6153-EF9E-A3F8-20FA79270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807D54-74CE-A043-A677-6AC6FDE4F6DC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01225E36-9202-6912-33D0-6392EC0624C3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4" name="Google Shape;405;p39">
            <a:extLst>
              <a:ext uri="{FF2B5EF4-FFF2-40B4-BE49-F238E27FC236}">
                <a16:creationId xmlns:a16="http://schemas.microsoft.com/office/drawing/2014/main" id="{5ADA6419-97C6-6A05-C696-3632ABC18650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1 – </a:t>
            </a:r>
            <a:r>
              <a:rPr kumimoji="0" lang="en-US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Pengenalan Materi AdP</a:t>
            </a: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F8390CF4-2446-F23A-E890-F340C2513177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CONTOH ALGORITMA LAIN (2)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77AB9E8-7BD5-5938-3903-FF9EDA4611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516" y="1022326"/>
            <a:ext cx="5886450" cy="412982"/>
          </a:xfrm>
        </p:spPr>
        <p:txBody>
          <a:bodyPr spcFirstLastPara="1" wrap="square" lIns="67500" tIns="35100" rIns="67500" bIns="35100" anchor="b" anchorCtr="0">
            <a:noAutofit/>
          </a:bodyPr>
          <a:lstStyle/>
          <a:p>
            <a:pPr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  <a:defRPr/>
            </a:pPr>
            <a:r>
              <a:rPr lang="en-GB" sz="1800" b="1">
                <a:latin typeface="Quicksand"/>
              </a:rPr>
              <a:t>Perhatikan langkah pemecahan berikut: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73EFDF7-5D34-7913-3E40-428A9F30871D}"/>
              </a:ext>
            </a:extLst>
          </p:cNvPr>
          <p:cNvGrpSpPr/>
          <p:nvPr/>
        </p:nvGrpSpPr>
        <p:grpSpPr>
          <a:xfrm>
            <a:off x="1644129" y="1836031"/>
            <a:ext cx="462534" cy="262567"/>
            <a:chOff x="8453943" y="3875180"/>
            <a:chExt cx="538249" cy="30554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471F241-3AEA-3645-D0BE-CB47B0CE7C8D}"/>
                </a:ext>
              </a:extLst>
            </p:cNvPr>
            <p:cNvGrpSpPr/>
            <p:nvPr/>
          </p:nvGrpSpPr>
          <p:grpSpPr>
            <a:xfrm>
              <a:off x="8453943" y="3875180"/>
              <a:ext cx="538249" cy="305548"/>
              <a:chOff x="9387840" y="3432060"/>
              <a:chExt cx="538249" cy="305548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E0B8FAE7-1148-5C66-C8AC-670B4A7E1F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99745" y="3432060"/>
                <a:ext cx="0" cy="30554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5B61806-35C8-E905-0DD1-EA8DF649B9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07038" y="3432060"/>
                <a:ext cx="0" cy="30316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744E3829-8F5C-5F64-7A1A-A4DE75689B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87840" y="3718560"/>
                <a:ext cx="53824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670F09E-4368-2AC5-37CA-61F372B3E1A6}"/>
                </a:ext>
              </a:extLst>
            </p:cNvPr>
            <p:cNvSpPr/>
            <p:nvPr/>
          </p:nvSpPr>
          <p:spPr>
            <a:xfrm>
              <a:off x="8487281" y="4014788"/>
              <a:ext cx="462048" cy="123861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4469F2A-AFB8-93DA-B489-FDC0B6ADC796}"/>
              </a:ext>
            </a:extLst>
          </p:cNvPr>
          <p:cNvGrpSpPr/>
          <p:nvPr/>
        </p:nvGrpSpPr>
        <p:grpSpPr>
          <a:xfrm>
            <a:off x="2592826" y="1840034"/>
            <a:ext cx="462534" cy="262567"/>
            <a:chOff x="8453943" y="3875180"/>
            <a:chExt cx="538249" cy="305548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52477F3-27D8-6518-3E09-1ED7BD505F77}"/>
                </a:ext>
              </a:extLst>
            </p:cNvPr>
            <p:cNvGrpSpPr/>
            <p:nvPr/>
          </p:nvGrpSpPr>
          <p:grpSpPr>
            <a:xfrm>
              <a:off x="8453943" y="3875180"/>
              <a:ext cx="538249" cy="305548"/>
              <a:chOff x="9387840" y="3432060"/>
              <a:chExt cx="538249" cy="305548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5F5BA575-F01E-C949-17F5-F36ED25CAA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99745" y="3432060"/>
                <a:ext cx="0" cy="30554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B2FF2FF-8CA6-348E-934B-3D9DA109E9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07038" y="3432060"/>
                <a:ext cx="0" cy="30316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DCF13A3A-26AE-58F9-E617-B80FB316C2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87840" y="3718560"/>
                <a:ext cx="53824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0E7AAAE-B128-7189-A270-68616D1160FA}"/>
                </a:ext>
              </a:extLst>
            </p:cNvPr>
            <p:cNvSpPr/>
            <p:nvPr/>
          </p:nvSpPr>
          <p:spPr>
            <a:xfrm>
              <a:off x="8487281" y="4014788"/>
              <a:ext cx="462048" cy="123861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60CA3AD-AFAF-F7CD-A671-4495F2D93EE2}"/>
              </a:ext>
            </a:extLst>
          </p:cNvPr>
          <p:cNvGrpSpPr/>
          <p:nvPr/>
        </p:nvGrpSpPr>
        <p:grpSpPr>
          <a:xfrm>
            <a:off x="3566078" y="1852425"/>
            <a:ext cx="462534" cy="262567"/>
            <a:chOff x="9387840" y="3432060"/>
            <a:chExt cx="538249" cy="305548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180ED41-2EDB-BBF6-E6D3-4C63304290A2}"/>
                </a:ext>
              </a:extLst>
            </p:cNvPr>
            <p:cNvCxnSpPr>
              <a:cxnSpLocks/>
            </p:cNvCxnSpPr>
            <p:nvPr/>
          </p:nvCxnSpPr>
          <p:spPr>
            <a:xfrm>
              <a:off x="9399745" y="3432060"/>
              <a:ext cx="0" cy="3055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8F00CDB-5219-DBD9-0AC6-30B6A1C2697F}"/>
                </a:ext>
              </a:extLst>
            </p:cNvPr>
            <p:cNvCxnSpPr>
              <a:cxnSpLocks/>
            </p:cNvCxnSpPr>
            <p:nvPr/>
          </p:nvCxnSpPr>
          <p:spPr>
            <a:xfrm>
              <a:off x="9907038" y="3432060"/>
              <a:ext cx="0" cy="30316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9D6345F-1FF7-98A3-7B62-2E1570F500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87840" y="3718560"/>
              <a:ext cx="53824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C47D7FB-AE06-99E2-27B4-3AF64E161669}"/>
              </a:ext>
            </a:extLst>
          </p:cNvPr>
          <p:cNvGrpSpPr/>
          <p:nvPr/>
        </p:nvGrpSpPr>
        <p:grpSpPr>
          <a:xfrm>
            <a:off x="1627758" y="2811815"/>
            <a:ext cx="462534" cy="262567"/>
            <a:chOff x="8453943" y="3875180"/>
            <a:chExt cx="538249" cy="305548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586A089-2859-E223-2307-139B75B5B1B4}"/>
                </a:ext>
              </a:extLst>
            </p:cNvPr>
            <p:cNvGrpSpPr/>
            <p:nvPr/>
          </p:nvGrpSpPr>
          <p:grpSpPr>
            <a:xfrm>
              <a:off x="8453943" y="3875180"/>
              <a:ext cx="538249" cy="305548"/>
              <a:chOff x="9387840" y="3432060"/>
              <a:chExt cx="538249" cy="305548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88EF9A3C-989F-3BB7-CB03-D65F1E9C50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99745" y="3432060"/>
                <a:ext cx="0" cy="30554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BEB8B181-C0A7-48B4-D865-298717D177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07038" y="3432060"/>
                <a:ext cx="0" cy="30316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9F13B25-26F7-2705-C5DA-DB63E4A87F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87840" y="3718560"/>
                <a:ext cx="53824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EA01174-79FA-8013-F444-A9E851AEA3DE}"/>
                </a:ext>
              </a:extLst>
            </p:cNvPr>
            <p:cNvSpPr/>
            <p:nvPr/>
          </p:nvSpPr>
          <p:spPr>
            <a:xfrm>
              <a:off x="8487281" y="4014788"/>
              <a:ext cx="462048" cy="123861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76819B2-ECD0-C70F-900D-6DAE318977E9}"/>
              </a:ext>
            </a:extLst>
          </p:cNvPr>
          <p:cNvGrpSpPr/>
          <p:nvPr/>
        </p:nvGrpSpPr>
        <p:grpSpPr>
          <a:xfrm>
            <a:off x="3539479" y="2828184"/>
            <a:ext cx="462534" cy="262567"/>
            <a:chOff x="8453943" y="3875180"/>
            <a:chExt cx="538249" cy="305548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A1A5F8A-7CF3-B86F-CFB2-BF5A1FC4B4A7}"/>
                </a:ext>
              </a:extLst>
            </p:cNvPr>
            <p:cNvGrpSpPr/>
            <p:nvPr/>
          </p:nvGrpSpPr>
          <p:grpSpPr>
            <a:xfrm>
              <a:off x="8453943" y="3875180"/>
              <a:ext cx="538249" cy="305548"/>
              <a:chOff x="9387840" y="3432060"/>
              <a:chExt cx="538249" cy="305548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31358CCA-1E0B-127F-BA08-79D36EBB3C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99745" y="3432060"/>
                <a:ext cx="0" cy="30554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C58C688-51DC-8312-1DDA-AB93E69DEA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07038" y="3432060"/>
                <a:ext cx="0" cy="30316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0C37584-C088-BF35-DB34-A5CA69EC37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87840" y="3718560"/>
                <a:ext cx="53824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266E1D7-4B6E-9A71-BE04-9C97CF470B22}"/>
                </a:ext>
              </a:extLst>
            </p:cNvPr>
            <p:cNvSpPr/>
            <p:nvPr/>
          </p:nvSpPr>
          <p:spPr>
            <a:xfrm>
              <a:off x="8487281" y="4014788"/>
              <a:ext cx="462048" cy="123861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EA5A6B9-236F-41CA-9FB0-45CE178AF4A6}"/>
              </a:ext>
            </a:extLst>
          </p:cNvPr>
          <p:cNvGrpSpPr/>
          <p:nvPr/>
        </p:nvGrpSpPr>
        <p:grpSpPr>
          <a:xfrm>
            <a:off x="2598853" y="2813880"/>
            <a:ext cx="462534" cy="262567"/>
            <a:chOff x="9387840" y="3432060"/>
            <a:chExt cx="538249" cy="305548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C815294-110C-48F7-40DA-AA276C842F3C}"/>
                </a:ext>
              </a:extLst>
            </p:cNvPr>
            <p:cNvCxnSpPr>
              <a:cxnSpLocks/>
            </p:cNvCxnSpPr>
            <p:nvPr/>
          </p:nvCxnSpPr>
          <p:spPr>
            <a:xfrm>
              <a:off x="9399745" y="3432060"/>
              <a:ext cx="0" cy="3055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CAC6947-5566-DF51-AE51-A8A69E201140}"/>
                </a:ext>
              </a:extLst>
            </p:cNvPr>
            <p:cNvCxnSpPr>
              <a:cxnSpLocks/>
            </p:cNvCxnSpPr>
            <p:nvPr/>
          </p:nvCxnSpPr>
          <p:spPr>
            <a:xfrm>
              <a:off x="9907038" y="3432060"/>
              <a:ext cx="0" cy="30316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CD2697E-B3F6-4B9E-D83A-B5DB4761A7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87840" y="3718560"/>
              <a:ext cx="53824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DFF3019-BE18-D0F8-B306-78C3D5DA55FB}"/>
              </a:ext>
            </a:extLst>
          </p:cNvPr>
          <p:cNvGrpSpPr/>
          <p:nvPr/>
        </p:nvGrpSpPr>
        <p:grpSpPr>
          <a:xfrm>
            <a:off x="2596919" y="3834275"/>
            <a:ext cx="462534" cy="262567"/>
            <a:chOff x="8453943" y="3875180"/>
            <a:chExt cx="538249" cy="305548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B859E05D-1A01-0D37-E2B9-5F5DC87235D6}"/>
                </a:ext>
              </a:extLst>
            </p:cNvPr>
            <p:cNvGrpSpPr/>
            <p:nvPr/>
          </p:nvGrpSpPr>
          <p:grpSpPr>
            <a:xfrm>
              <a:off x="8453943" y="3875180"/>
              <a:ext cx="538249" cy="305548"/>
              <a:chOff x="9387840" y="3432060"/>
              <a:chExt cx="538249" cy="305548"/>
            </a:xfrm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974EFCDE-7992-5128-7A00-AC32A69E62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99745" y="3432060"/>
                <a:ext cx="0" cy="30554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2681CFD9-9397-CCAC-9A14-A7F2B73B86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07038" y="3432060"/>
                <a:ext cx="0" cy="30316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91648CF3-5AD8-067E-8FB8-140458E5FC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87840" y="3718560"/>
                <a:ext cx="53824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217B8F7-88D9-61B2-3129-270B970317C7}"/>
                </a:ext>
              </a:extLst>
            </p:cNvPr>
            <p:cNvSpPr/>
            <p:nvPr/>
          </p:nvSpPr>
          <p:spPr>
            <a:xfrm>
              <a:off x="8487281" y="4014788"/>
              <a:ext cx="462048" cy="123861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796D94D-8F01-96A6-7D30-69FB46FCACCF}"/>
              </a:ext>
            </a:extLst>
          </p:cNvPr>
          <p:cNvGrpSpPr/>
          <p:nvPr/>
        </p:nvGrpSpPr>
        <p:grpSpPr>
          <a:xfrm>
            <a:off x="3533338" y="3846382"/>
            <a:ext cx="462534" cy="262567"/>
            <a:chOff x="8453943" y="3875180"/>
            <a:chExt cx="538249" cy="305548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11F67344-7A9B-8634-F52F-55CC5DCF7030}"/>
                </a:ext>
              </a:extLst>
            </p:cNvPr>
            <p:cNvGrpSpPr/>
            <p:nvPr/>
          </p:nvGrpSpPr>
          <p:grpSpPr>
            <a:xfrm>
              <a:off x="8453943" y="3875180"/>
              <a:ext cx="538249" cy="305548"/>
              <a:chOff x="9387840" y="3432060"/>
              <a:chExt cx="538249" cy="305548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4EF806B7-AC1A-7EB6-8F73-948977EDE0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99745" y="3432060"/>
                <a:ext cx="0" cy="30554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D771D947-09A1-9574-DEE2-632BEFBBD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07038" y="3432060"/>
                <a:ext cx="0" cy="30316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55EF31CE-B2A1-E612-3C35-0C45B660C6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87840" y="3718560"/>
                <a:ext cx="53824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D77304A-BC9E-04A0-EE7D-825803C26237}"/>
                </a:ext>
              </a:extLst>
            </p:cNvPr>
            <p:cNvSpPr/>
            <p:nvPr/>
          </p:nvSpPr>
          <p:spPr>
            <a:xfrm>
              <a:off x="8487281" y="4014788"/>
              <a:ext cx="462048" cy="123861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1685197-03BE-5CFC-24E6-ACB67308E3D6}"/>
              </a:ext>
            </a:extLst>
          </p:cNvPr>
          <p:cNvGrpSpPr/>
          <p:nvPr/>
        </p:nvGrpSpPr>
        <p:grpSpPr>
          <a:xfrm>
            <a:off x="1632010" y="3834275"/>
            <a:ext cx="462534" cy="262567"/>
            <a:chOff x="9387840" y="3432060"/>
            <a:chExt cx="538249" cy="305548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0CCDA93-0B38-B11E-CAA1-D52A504F4FCD}"/>
                </a:ext>
              </a:extLst>
            </p:cNvPr>
            <p:cNvCxnSpPr>
              <a:cxnSpLocks/>
            </p:cNvCxnSpPr>
            <p:nvPr/>
          </p:nvCxnSpPr>
          <p:spPr>
            <a:xfrm>
              <a:off x="9399745" y="3432060"/>
              <a:ext cx="0" cy="3055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0FA3842-B92B-BFE7-EA5A-D4FDC6299739}"/>
                </a:ext>
              </a:extLst>
            </p:cNvPr>
            <p:cNvCxnSpPr>
              <a:cxnSpLocks/>
            </p:cNvCxnSpPr>
            <p:nvPr/>
          </p:nvCxnSpPr>
          <p:spPr>
            <a:xfrm>
              <a:off x="9907038" y="3432060"/>
              <a:ext cx="0" cy="30316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DD4895F-2738-15E3-446D-409D36D647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87840" y="3718560"/>
              <a:ext cx="53824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8B5AF2D-5CCF-57B1-84B0-828C00FBA210}"/>
              </a:ext>
            </a:extLst>
          </p:cNvPr>
          <p:cNvGrpSpPr/>
          <p:nvPr/>
        </p:nvGrpSpPr>
        <p:grpSpPr>
          <a:xfrm>
            <a:off x="2582955" y="5075342"/>
            <a:ext cx="462534" cy="262567"/>
            <a:chOff x="8453943" y="3875180"/>
            <a:chExt cx="538249" cy="305548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E9BD1B16-5AD7-F53F-B195-18A4A36631A6}"/>
                </a:ext>
              </a:extLst>
            </p:cNvPr>
            <p:cNvGrpSpPr/>
            <p:nvPr/>
          </p:nvGrpSpPr>
          <p:grpSpPr>
            <a:xfrm>
              <a:off x="8453943" y="3875180"/>
              <a:ext cx="538249" cy="305548"/>
              <a:chOff x="9387840" y="3432060"/>
              <a:chExt cx="538249" cy="305548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B75CDCB4-3793-E74D-A984-0BB77DCC70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99745" y="3432060"/>
                <a:ext cx="0" cy="30554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ED7C5787-E3DF-1AA0-0666-4E4C919152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07038" y="3432060"/>
                <a:ext cx="0" cy="30316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EF8C81C5-40A5-444B-99A3-08D0631BE3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87840" y="3718560"/>
                <a:ext cx="53824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9A5BEDA-6AD6-BCEA-9050-7E25361BE304}"/>
                </a:ext>
              </a:extLst>
            </p:cNvPr>
            <p:cNvSpPr/>
            <p:nvPr/>
          </p:nvSpPr>
          <p:spPr>
            <a:xfrm>
              <a:off x="8487281" y="4014788"/>
              <a:ext cx="462048" cy="123861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0381414-C2BB-F204-915B-B12FAAC92A77}"/>
              </a:ext>
            </a:extLst>
          </p:cNvPr>
          <p:cNvGrpSpPr/>
          <p:nvPr/>
        </p:nvGrpSpPr>
        <p:grpSpPr>
          <a:xfrm>
            <a:off x="1632010" y="5056070"/>
            <a:ext cx="462534" cy="262567"/>
            <a:chOff x="8453943" y="3875180"/>
            <a:chExt cx="538249" cy="305548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785F09B3-1C33-EA76-E73A-34C52A993330}"/>
                </a:ext>
              </a:extLst>
            </p:cNvPr>
            <p:cNvGrpSpPr/>
            <p:nvPr/>
          </p:nvGrpSpPr>
          <p:grpSpPr>
            <a:xfrm>
              <a:off x="8453943" y="3875180"/>
              <a:ext cx="538249" cy="305548"/>
              <a:chOff x="9387840" y="3432060"/>
              <a:chExt cx="538249" cy="305548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DEAAD640-EFCA-B608-0308-5DB339B0B2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99745" y="3432060"/>
                <a:ext cx="0" cy="30554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01754019-ADD7-7EB3-E54E-DCB43C896F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07038" y="3432060"/>
                <a:ext cx="0" cy="30316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72F1FCAE-01F4-F25A-4588-A90824A0A4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87840" y="3718560"/>
                <a:ext cx="53824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EF52FE1-1561-D79B-979A-0FFE2691E041}"/>
                </a:ext>
              </a:extLst>
            </p:cNvPr>
            <p:cNvSpPr/>
            <p:nvPr/>
          </p:nvSpPr>
          <p:spPr>
            <a:xfrm>
              <a:off x="8487281" y="4014788"/>
              <a:ext cx="462048" cy="123861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2BC6BB99-6701-5D91-0BF5-6A2F1CE53A92}"/>
              </a:ext>
            </a:extLst>
          </p:cNvPr>
          <p:cNvGrpSpPr/>
          <p:nvPr/>
        </p:nvGrpSpPr>
        <p:grpSpPr>
          <a:xfrm>
            <a:off x="3523671" y="5060889"/>
            <a:ext cx="462534" cy="262567"/>
            <a:chOff x="9387840" y="3432060"/>
            <a:chExt cx="538249" cy="305548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B40DF43-9B2E-4AB7-5776-3D4EF3B37FF2}"/>
                </a:ext>
              </a:extLst>
            </p:cNvPr>
            <p:cNvCxnSpPr>
              <a:cxnSpLocks/>
            </p:cNvCxnSpPr>
            <p:nvPr/>
          </p:nvCxnSpPr>
          <p:spPr>
            <a:xfrm>
              <a:off x="9399745" y="3432060"/>
              <a:ext cx="0" cy="3055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9CC065F9-030B-2C7C-C443-28CC0A7590A9}"/>
                </a:ext>
              </a:extLst>
            </p:cNvPr>
            <p:cNvCxnSpPr>
              <a:cxnSpLocks/>
            </p:cNvCxnSpPr>
            <p:nvPr/>
          </p:nvCxnSpPr>
          <p:spPr>
            <a:xfrm>
              <a:off x="9907038" y="3432060"/>
              <a:ext cx="0" cy="30316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A54BAEC7-7085-6A1A-A7F1-F8AC87B6A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87840" y="3718560"/>
              <a:ext cx="53824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Google Shape;405;p39">
            <a:extLst>
              <a:ext uri="{FF2B5EF4-FFF2-40B4-BE49-F238E27FC236}">
                <a16:creationId xmlns:a16="http://schemas.microsoft.com/office/drawing/2014/main" id="{C9238CBC-C3F1-EB91-FCD5-5E54694287A8}"/>
              </a:ext>
            </a:extLst>
          </p:cNvPr>
          <p:cNvSpPr txBox="1">
            <a:spLocks/>
          </p:cNvSpPr>
          <p:nvPr/>
        </p:nvSpPr>
        <p:spPr>
          <a:xfrm>
            <a:off x="5032506" y="1515760"/>
            <a:ext cx="620699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Proses Pertukaran: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Kita siapkan satu buah gelas C untuk menampung sementara air dari gelas A sebelum dipindah ke gelas B</a:t>
            </a:r>
          </a:p>
        </p:txBody>
      </p:sp>
      <p:sp>
        <p:nvSpPr>
          <p:cNvPr id="7" name="Google Shape;405;p39">
            <a:extLst>
              <a:ext uri="{FF2B5EF4-FFF2-40B4-BE49-F238E27FC236}">
                <a16:creationId xmlns:a16="http://schemas.microsoft.com/office/drawing/2014/main" id="{94FA2B57-8C8E-D60A-424B-BB1C36C1F7CB}"/>
              </a:ext>
            </a:extLst>
          </p:cNvPr>
          <p:cNvSpPr txBox="1">
            <a:spLocks/>
          </p:cNvSpPr>
          <p:nvPr/>
        </p:nvSpPr>
        <p:spPr>
          <a:xfrm>
            <a:off x="5065812" y="2631884"/>
            <a:ext cx="557361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Air Biru dari Gelas B pindah ke Gelas C</a:t>
            </a:r>
          </a:p>
        </p:txBody>
      </p:sp>
      <p:sp>
        <p:nvSpPr>
          <p:cNvPr id="10" name="Google Shape;405;p39">
            <a:extLst>
              <a:ext uri="{FF2B5EF4-FFF2-40B4-BE49-F238E27FC236}">
                <a16:creationId xmlns:a16="http://schemas.microsoft.com/office/drawing/2014/main" id="{1EBC58AC-E0CD-1CCE-7816-2884641B3E82}"/>
              </a:ext>
            </a:extLst>
          </p:cNvPr>
          <p:cNvSpPr txBox="1">
            <a:spLocks/>
          </p:cNvSpPr>
          <p:nvPr/>
        </p:nvSpPr>
        <p:spPr>
          <a:xfrm>
            <a:off x="5065812" y="3737370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Air Kuning dari Gelas A pindah ke Gelas B</a:t>
            </a:r>
          </a:p>
        </p:txBody>
      </p:sp>
      <p:sp>
        <p:nvSpPr>
          <p:cNvPr id="11" name="Google Shape;405;p39">
            <a:extLst>
              <a:ext uri="{FF2B5EF4-FFF2-40B4-BE49-F238E27FC236}">
                <a16:creationId xmlns:a16="http://schemas.microsoft.com/office/drawing/2014/main" id="{12B5B84E-1B83-2A1B-7A1E-407D160A57C9}"/>
              </a:ext>
            </a:extLst>
          </p:cNvPr>
          <p:cNvSpPr txBox="1">
            <a:spLocks/>
          </p:cNvSpPr>
          <p:nvPr/>
        </p:nvSpPr>
        <p:spPr>
          <a:xfrm>
            <a:off x="5065812" y="4872271"/>
            <a:ext cx="4838867" cy="125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Air Biru dari Gelas C pindah ke Gelas 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endParaRPr lang="en-US" sz="1600" b="1" kern="0">
              <a:solidFill>
                <a:srgbClr val="13234B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endParaRPr lang="en-US" sz="1600" b="1" kern="0">
              <a:solidFill>
                <a:srgbClr val="13234B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Proses Selesai.</a:t>
            </a:r>
          </a:p>
        </p:txBody>
      </p:sp>
      <p:sp>
        <p:nvSpPr>
          <p:cNvPr id="16" name="Google Shape;405;p39">
            <a:extLst>
              <a:ext uri="{FF2B5EF4-FFF2-40B4-BE49-F238E27FC236}">
                <a16:creationId xmlns:a16="http://schemas.microsoft.com/office/drawing/2014/main" id="{C072457A-292B-0CA4-D86F-2C6CBF53FA08}"/>
              </a:ext>
            </a:extLst>
          </p:cNvPr>
          <p:cNvSpPr txBox="1">
            <a:spLocks/>
          </p:cNvSpPr>
          <p:nvPr/>
        </p:nvSpPr>
        <p:spPr>
          <a:xfrm>
            <a:off x="1737387" y="2030999"/>
            <a:ext cx="267019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A</a:t>
            </a:r>
          </a:p>
        </p:txBody>
      </p:sp>
      <p:sp>
        <p:nvSpPr>
          <p:cNvPr id="19" name="Google Shape;405;p39">
            <a:extLst>
              <a:ext uri="{FF2B5EF4-FFF2-40B4-BE49-F238E27FC236}">
                <a16:creationId xmlns:a16="http://schemas.microsoft.com/office/drawing/2014/main" id="{3FD2CDFF-5897-398F-A47E-9E545AFC8A91}"/>
              </a:ext>
            </a:extLst>
          </p:cNvPr>
          <p:cNvSpPr txBox="1">
            <a:spLocks/>
          </p:cNvSpPr>
          <p:nvPr/>
        </p:nvSpPr>
        <p:spPr>
          <a:xfrm>
            <a:off x="2694676" y="2034687"/>
            <a:ext cx="267019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B</a:t>
            </a:r>
          </a:p>
        </p:txBody>
      </p:sp>
      <p:sp>
        <p:nvSpPr>
          <p:cNvPr id="21" name="Google Shape;405;p39">
            <a:extLst>
              <a:ext uri="{FF2B5EF4-FFF2-40B4-BE49-F238E27FC236}">
                <a16:creationId xmlns:a16="http://schemas.microsoft.com/office/drawing/2014/main" id="{BE9C11B8-042B-FB73-6D68-2FC9C1E8F6F5}"/>
              </a:ext>
            </a:extLst>
          </p:cNvPr>
          <p:cNvSpPr txBox="1">
            <a:spLocks/>
          </p:cNvSpPr>
          <p:nvPr/>
        </p:nvSpPr>
        <p:spPr>
          <a:xfrm>
            <a:off x="3651965" y="2038375"/>
            <a:ext cx="267019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C</a:t>
            </a:r>
          </a:p>
        </p:txBody>
      </p:sp>
      <p:sp>
        <p:nvSpPr>
          <p:cNvPr id="22" name="Google Shape;405;p39">
            <a:extLst>
              <a:ext uri="{FF2B5EF4-FFF2-40B4-BE49-F238E27FC236}">
                <a16:creationId xmlns:a16="http://schemas.microsoft.com/office/drawing/2014/main" id="{04198553-A0FB-C252-ADFD-A9485B8447EB}"/>
              </a:ext>
            </a:extLst>
          </p:cNvPr>
          <p:cNvSpPr txBox="1">
            <a:spLocks/>
          </p:cNvSpPr>
          <p:nvPr/>
        </p:nvSpPr>
        <p:spPr>
          <a:xfrm>
            <a:off x="1732770" y="2959254"/>
            <a:ext cx="267019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A</a:t>
            </a:r>
          </a:p>
        </p:txBody>
      </p:sp>
      <p:sp>
        <p:nvSpPr>
          <p:cNvPr id="23" name="Google Shape;405;p39">
            <a:extLst>
              <a:ext uri="{FF2B5EF4-FFF2-40B4-BE49-F238E27FC236}">
                <a16:creationId xmlns:a16="http://schemas.microsoft.com/office/drawing/2014/main" id="{9F4276FA-B536-BCCD-7B54-7396DDDD6B47}"/>
              </a:ext>
            </a:extLst>
          </p:cNvPr>
          <p:cNvSpPr txBox="1">
            <a:spLocks/>
          </p:cNvSpPr>
          <p:nvPr/>
        </p:nvSpPr>
        <p:spPr>
          <a:xfrm>
            <a:off x="2690059" y="2962942"/>
            <a:ext cx="267019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B</a:t>
            </a:r>
          </a:p>
        </p:txBody>
      </p:sp>
      <p:sp>
        <p:nvSpPr>
          <p:cNvPr id="24" name="Google Shape;405;p39">
            <a:extLst>
              <a:ext uri="{FF2B5EF4-FFF2-40B4-BE49-F238E27FC236}">
                <a16:creationId xmlns:a16="http://schemas.microsoft.com/office/drawing/2014/main" id="{5472D8E7-5738-B7E9-2CB6-6BDABA6DE9E5}"/>
              </a:ext>
            </a:extLst>
          </p:cNvPr>
          <p:cNvSpPr txBox="1">
            <a:spLocks/>
          </p:cNvSpPr>
          <p:nvPr/>
        </p:nvSpPr>
        <p:spPr>
          <a:xfrm>
            <a:off x="3647348" y="2966630"/>
            <a:ext cx="267019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C</a:t>
            </a:r>
          </a:p>
        </p:txBody>
      </p:sp>
      <p:sp>
        <p:nvSpPr>
          <p:cNvPr id="28" name="Google Shape;405;p39">
            <a:extLst>
              <a:ext uri="{FF2B5EF4-FFF2-40B4-BE49-F238E27FC236}">
                <a16:creationId xmlns:a16="http://schemas.microsoft.com/office/drawing/2014/main" id="{65086002-FF8C-20B0-2770-0D7A8FE74AF3}"/>
              </a:ext>
            </a:extLst>
          </p:cNvPr>
          <p:cNvSpPr txBox="1">
            <a:spLocks/>
          </p:cNvSpPr>
          <p:nvPr/>
        </p:nvSpPr>
        <p:spPr>
          <a:xfrm>
            <a:off x="1714146" y="5223632"/>
            <a:ext cx="267019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A</a:t>
            </a:r>
          </a:p>
        </p:txBody>
      </p:sp>
      <p:sp>
        <p:nvSpPr>
          <p:cNvPr id="29" name="Google Shape;405;p39">
            <a:extLst>
              <a:ext uri="{FF2B5EF4-FFF2-40B4-BE49-F238E27FC236}">
                <a16:creationId xmlns:a16="http://schemas.microsoft.com/office/drawing/2014/main" id="{D7563C98-D389-1C03-CD2B-9DD2E32B98D3}"/>
              </a:ext>
            </a:extLst>
          </p:cNvPr>
          <p:cNvSpPr txBox="1">
            <a:spLocks/>
          </p:cNvSpPr>
          <p:nvPr/>
        </p:nvSpPr>
        <p:spPr>
          <a:xfrm>
            <a:off x="2671435" y="5227320"/>
            <a:ext cx="267019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B</a:t>
            </a:r>
          </a:p>
        </p:txBody>
      </p:sp>
      <p:sp>
        <p:nvSpPr>
          <p:cNvPr id="30" name="Google Shape;405;p39">
            <a:extLst>
              <a:ext uri="{FF2B5EF4-FFF2-40B4-BE49-F238E27FC236}">
                <a16:creationId xmlns:a16="http://schemas.microsoft.com/office/drawing/2014/main" id="{6DE2C082-C7B9-949E-B07E-818325C65310}"/>
              </a:ext>
            </a:extLst>
          </p:cNvPr>
          <p:cNvSpPr txBox="1">
            <a:spLocks/>
          </p:cNvSpPr>
          <p:nvPr/>
        </p:nvSpPr>
        <p:spPr>
          <a:xfrm>
            <a:off x="3628724" y="5231008"/>
            <a:ext cx="267019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C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6AC59E7-85FB-DA4D-75E3-E75D898D446D}"/>
              </a:ext>
            </a:extLst>
          </p:cNvPr>
          <p:cNvGrpSpPr/>
          <p:nvPr/>
        </p:nvGrpSpPr>
        <p:grpSpPr>
          <a:xfrm>
            <a:off x="1880363" y="3575895"/>
            <a:ext cx="945974" cy="343788"/>
            <a:chOff x="1882384" y="2918117"/>
            <a:chExt cx="945974" cy="343788"/>
          </a:xfrm>
        </p:grpSpPr>
        <p:cxnSp>
          <p:nvCxnSpPr>
            <p:cNvPr id="99" name="Connector: Elbow 98">
              <a:extLst>
                <a:ext uri="{FF2B5EF4-FFF2-40B4-BE49-F238E27FC236}">
                  <a16:creationId xmlns:a16="http://schemas.microsoft.com/office/drawing/2014/main" id="{B00F695B-CA75-770C-4812-7F26219ABCDF}"/>
                </a:ext>
              </a:extLst>
            </p:cNvPr>
            <p:cNvCxnSpPr>
              <a:cxnSpLocks/>
            </p:cNvCxnSpPr>
            <p:nvPr/>
          </p:nvCxnSpPr>
          <p:spPr>
            <a:xfrm>
              <a:off x="1882384" y="2937165"/>
              <a:ext cx="945974" cy="324740"/>
            </a:xfrm>
            <a:prstGeom prst="bentConnector2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103265B-1E3F-8B20-DE49-EDC02B573C59}"/>
                </a:ext>
              </a:extLst>
            </p:cNvPr>
            <p:cNvCxnSpPr/>
            <p:nvPr/>
          </p:nvCxnSpPr>
          <p:spPr>
            <a:xfrm>
              <a:off x="1882384" y="2918117"/>
              <a:ext cx="0" cy="289895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05D8CB9-2B9E-B3E6-FA09-128E04536D97}"/>
              </a:ext>
            </a:extLst>
          </p:cNvPr>
          <p:cNvGrpSpPr/>
          <p:nvPr/>
        </p:nvGrpSpPr>
        <p:grpSpPr>
          <a:xfrm flipH="1">
            <a:off x="1854931" y="4783311"/>
            <a:ext cx="1925923" cy="343788"/>
            <a:chOff x="1882384" y="2918117"/>
            <a:chExt cx="945974" cy="343788"/>
          </a:xfrm>
        </p:grpSpPr>
        <p:cxnSp>
          <p:nvCxnSpPr>
            <p:cNvPr id="102" name="Connector: Elbow 101">
              <a:extLst>
                <a:ext uri="{FF2B5EF4-FFF2-40B4-BE49-F238E27FC236}">
                  <a16:creationId xmlns:a16="http://schemas.microsoft.com/office/drawing/2014/main" id="{481D7933-EBD9-E1A6-D26F-5F63648D9DDA}"/>
                </a:ext>
              </a:extLst>
            </p:cNvPr>
            <p:cNvCxnSpPr>
              <a:cxnSpLocks/>
            </p:cNvCxnSpPr>
            <p:nvPr/>
          </p:nvCxnSpPr>
          <p:spPr>
            <a:xfrm>
              <a:off x="1882384" y="2937165"/>
              <a:ext cx="945974" cy="324740"/>
            </a:xfrm>
            <a:prstGeom prst="bentConnector2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4F25A01-AFCD-13D3-02F1-48CBA1EBE069}"/>
                </a:ext>
              </a:extLst>
            </p:cNvPr>
            <p:cNvCxnSpPr/>
            <p:nvPr/>
          </p:nvCxnSpPr>
          <p:spPr>
            <a:xfrm>
              <a:off x="1882384" y="2918117"/>
              <a:ext cx="0" cy="289895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Google Shape;405;p39">
            <a:extLst>
              <a:ext uri="{FF2B5EF4-FFF2-40B4-BE49-F238E27FC236}">
                <a16:creationId xmlns:a16="http://schemas.microsoft.com/office/drawing/2014/main" id="{202BAEA9-6447-F119-95C9-85996DEDD9C2}"/>
              </a:ext>
            </a:extLst>
          </p:cNvPr>
          <p:cNvSpPr txBox="1">
            <a:spLocks/>
          </p:cNvSpPr>
          <p:nvPr/>
        </p:nvSpPr>
        <p:spPr>
          <a:xfrm>
            <a:off x="1735438" y="3985150"/>
            <a:ext cx="267019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A</a:t>
            </a:r>
          </a:p>
        </p:txBody>
      </p:sp>
      <p:sp>
        <p:nvSpPr>
          <p:cNvPr id="105" name="Google Shape;405;p39">
            <a:extLst>
              <a:ext uri="{FF2B5EF4-FFF2-40B4-BE49-F238E27FC236}">
                <a16:creationId xmlns:a16="http://schemas.microsoft.com/office/drawing/2014/main" id="{F821D524-8100-FF26-88C7-7242D87763B1}"/>
              </a:ext>
            </a:extLst>
          </p:cNvPr>
          <p:cNvSpPr txBox="1">
            <a:spLocks/>
          </p:cNvSpPr>
          <p:nvPr/>
        </p:nvSpPr>
        <p:spPr>
          <a:xfrm>
            <a:off x="2692727" y="3988838"/>
            <a:ext cx="267019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B</a:t>
            </a:r>
          </a:p>
        </p:txBody>
      </p:sp>
      <p:sp>
        <p:nvSpPr>
          <p:cNvPr id="106" name="Google Shape;405;p39">
            <a:extLst>
              <a:ext uri="{FF2B5EF4-FFF2-40B4-BE49-F238E27FC236}">
                <a16:creationId xmlns:a16="http://schemas.microsoft.com/office/drawing/2014/main" id="{ECD20471-8184-7398-980E-260F4196B53D}"/>
              </a:ext>
            </a:extLst>
          </p:cNvPr>
          <p:cNvSpPr txBox="1">
            <a:spLocks/>
          </p:cNvSpPr>
          <p:nvPr/>
        </p:nvSpPr>
        <p:spPr>
          <a:xfrm>
            <a:off x="3650016" y="3992526"/>
            <a:ext cx="267019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C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61CB7E8-025D-079D-F490-465D291ACA70}"/>
              </a:ext>
            </a:extLst>
          </p:cNvPr>
          <p:cNvGrpSpPr/>
          <p:nvPr/>
        </p:nvGrpSpPr>
        <p:grpSpPr>
          <a:xfrm>
            <a:off x="2851550" y="2584389"/>
            <a:ext cx="945974" cy="343788"/>
            <a:chOff x="1882384" y="2918117"/>
            <a:chExt cx="945974" cy="343788"/>
          </a:xfrm>
        </p:grpSpPr>
        <p:cxnSp>
          <p:nvCxnSpPr>
            <p:cNvPr id="108" name="Connector: Elbow 107">
              <a:extLst>
                <a:ext uri="{FF2B5EF4-FFF2-40B4-BE49-F238E27FC236}">
                  <a16:creationId xmlns:a16="http://schemas.microsoft.com/office/drawing/2014/main" id="{2C51694E-13A5-2C72-6488-009492A042BA}"/>
                </a:ext>
              </a:extLst>
            </p:cNvPr>
            <p:cNvCxnSpPr>
              <a:cxnSpLocks/>
            </p:cNvCxnSpPr>
            <p:nvPr/>
          </p:nvCxnSpPr>
          <p:spPr>
            <a:xfrm>
              <a:off x="1882384" y="2937165"/>
              <a:ext cx="945974" cy="324740"/>
            </a:xfrm>
            <a:prstGeom prst="bentConnector2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21AD80C-1AE2-61B8-90BF-2AFD4A58E7C7}"/>
                </a:ext>
              </a:extLst>
            </p:cNvPr>
            <p:cNvCxnSpPr/>
            <p:nvPr/>
          </p:nvCxnSpPr>
          <p:spPr>
            <a:xfrm>
              <a:off x="1882384" y="2918117"/>
              <a:ext cx="0" cy="289895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C13B0069-B46F-9F16-937B-AA6F5CCD5A5F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CE9F06A-A58E-43C7-A660-FFF6665732F5}" type="slidenum">
              <a:rPr lang="en-US" sz="1400" b="1" smtClean="0">
                <a:solidFill>
                  <a:schemeClr val="bg1"/>
                </a:solidFill>
              </a:rPr>
              <a:t>6</a:t>
            </a:fld>
            <a:endParaRPr lang="en-ID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988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9895F-931E-506A-481B-985BF6223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57EAC5-9004-8CD6-F2E7-867B4806D9F1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B1D2DFC-134C-5817-4E77-97E495173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99462B9-8727-16F8-5846-304B7CDB7718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0AB805BC-6518-E2C2-F338-0BFDE05D2FE9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4" name="Google Shape;405;p39">
            <a:extLst>
              <a:ext uri="{FF2B5EF4-FFF2-40B4-BE49-F238E27FC236}">
                <a16:creationId xmlns:a16="http://schemas.microsoft.com/office/drawing/2014/main" id="{43B356F6-C902-47F9-DF96-4D94B42D0E9F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1 – </a:t>
            </a:r>
            <a:r>
              <a:rPr kumimoji="0" lang="en-US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Pengenalan Materi AdP</a:t>
            </a: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43B2B0A2-F9FF-9701-AD27-12D91444CB31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Notasi Algoritma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1109D88-9CAB-FEF5-A392-363BD0B73E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6741" y="1503920"/>
            <a:ext cx="11244991" cy="308827"/>
          </a:xfrm>
        </p:spPr>
        <p:txBody>
          <a:bodyPr spcFirstLastPara="1" wrap="square" lIns="67500" tIns="35100" rIns="67500" bIns="35100" anchor="b" anchorCtr="0">
            <a:noAutofit/>
          </a:bodyPr>
          <a:lstStyle/>
          <a:p>
            <a:pPr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  <a:defRPr/>
            </a:pPr>
            <a:r>
              <a:rPr lang="en-GB" sz="1800" b="1">
                <a:latin typeface="Quicksand"/>
              </a:rPr>
              <a:t>Penulisan algoritma tidak tergantung dari spesifikasi bahasa pemrograman dan komputer yang mengeksekusinya.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E13C70D-BCC6-F610-14E1-8CC95D2150B2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CE9F06A-A58E-43C7-A660-FFF6665732F5}" type="slidenum">
              <a:rPr lang="en-US" sz="1400" b="1" smtClean="0">
                <a:solidFill>
                  <a:schemeClr val="bg1"/>
                </a:solidFill>
              </a:rPr>
              <a:t>7</a:t>
            </a:fld>
            <a:endParaRPr lang="en-ID" sz="1200" b="1">
              <a:solidFill>
                <a:schemeClr val="bg1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541596B-789B-261E-FE52-80665A219F32}"/>
              </a:ext>
            </a:extLst>
          </p:cNvPr>
          <p:cNvSpPr txBox="1">
            <a:spLocks noChangeArrowheads="1"/>
          </p:cNvSpPr>
          <p:nvPr/>
        </p:nvSpPr>
        <p:spPr>
          <a:xfrm>
            <a:off x="470266" y="2453070"/>
            <a:ext cx="11251466" cy="465278"/>
          </a:xfrm>
          <a:prstGeom prst="rect">
            <a:avLst/>
          </a:prstGeom>
        </p:spPr>
        <p:txBody>
          <a:bodyPr spcFirstLastPara="1" vert="horz" wrap="square" lIns="67500" tIns="35100" rIns="67500" bIns="351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  <a:defRPr/>
            </a:pPr>
            <a:r>
              <a:rPr lang="en-GB" sz="1800" b="1">
                <a:latin typeface="Quicksand"/>
              </a:rPr>
              <a:t>Notasi algoritma bukan notasi bahasa pemrograman tetapi dapat diterjemahkan ke dalam berbagai bahasa pemrograman</a:t>
            </a:r>
          </a:p>
        </p:txBody>
      </p:sp>
      <p:sp>
        <p:nvSpPr>
          <p:cNvPr id="13" name="Google Shape;6457;p40">
            <a:extLst>
              <a:ext uri="{FF2B5EF4-FFF2-40B4-BE49-F238E27FC236}">
                <a16:creationId xmlns:a16="http://schemas.microsoft.com/office/drawing/2014/main" id="{CA3C2B0F-9072-4F40-BFC3-872D6E30860C}"/>
              </a:ext>
            </a:extLst>
          </p:cNvPr>
          <p:cNvSpPr txBox="1">
            <a:spLocks/>
          </p:cNvSpPr>
          <p:nvPr/>
        </p:nvSpPr>
        <p:spPr>
          <a:xfrm>
            <a:off x="920098" y="4497725"/>
            <a:ext cx="10072404" cy="1188924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>
              <a:lnSpc>
                <a:spcPct val="150000"/>
              </a:lnSpc>
              <a:buFontTx/>
              <a:buNone/>
            </a:pPr>
            <a:r>
              <a:rPr lang="en-US" altLang="en-US" sz="1600"/>
              <a:t>Suatu Algoritma yg terbaik: “Suatu algoritma harus menghasilkan output yg tepat guna (</a:t>
            </a:r>
            <a:r>
              <a:rPr lang="en-US" altLang="en-US" sz="1600" b="1"/>
              <a:t>efektif</a:t>
            </a:r>
            <a:r>
              <a:rPr lang="en-US" altLang="en-US" sz="1600"/>
              <a:t>) dlm waktu yg </a:t>
            </a:r>
            <a:r>
              <a:rPr lang="en-US" altLang="en-US" sz="1600" b="1"/>
              <a:t>relatif singkat</a:t>
            </a:r>
            <a:r>
              <a:rPr lang="en-US" altLang="en-US" sz="1600"/>
              <a:t> &amp; penggunaan memori yg relatif sedikit (</a:t>
            </a:r>
            <a:r>
              <a:rPr lang="en-US" altLang="en-US" sz="1600" b="1"/>
              <a:t>efesien</a:t>
            </a:r>
            <a:r>
              <a:rPr lang="en-US" altLang="en-US" sz="1600"/>
              <a:t>) dgn langkah yg berhingga &amp; prosedurnya berakhir baik dlm keadaan diperoleh suatu solusi.“</a:t>
            </a:r>
          </a:p>
        </p:txBody>
      </p:sp>
    </p:spTree>
    <p:extLst>
      <p:ext uri="{BB962C8B-B14F-4D97-AF65-F5344CB8AC3E}">
        <p14:creationId xmlns:p14="http://schemas.microsoft.com/office/powerpoint/2010/main" val="3693682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CBD8E-D0A5-5928-313B-874A2759B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B7A704-A79B-CFD0-69E8-6CF1DE26C814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D54B983-46D1-940C-00DE-5B855228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7A9E27-4941-1B54-CB24-44EB681991AB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505AA3B5-91FA-FB37-833F-9A96834E7AA2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4" name="Google Shape;405;p39">
            <a:extLst>
              <a:ext uri="{FF2B5EF4-FFF2-40B4-BE49-F238E27FC236}">
                <a16:creationId xmlns:a16="http://schemas.microsoft.com/office/drawing/2014/main" id="{B1DA15D3-C633-5972-FAFA-8654A7D9937F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1 – </a:t>
            </a:r>
            <a:r>
              <a:rPr kumimoji="0" lang="en-US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Pengenalan Materi AdP</a:t>
            </a: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66C27B55-8E4F-DBD2-E3FB-9E925F97EECA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Langkah dalam Proses Pembuatan Program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59EB662-AB28-0117-CCD6-0C1B64A01D0F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CE9F06A-A58E-43C7-A660-FFF6665732F5}" type="slidenum">
              <a:rPr lang="en-US" sz="1400" b="1" smtClean="0">
                <a:solidFill>
                  <a:schemeClr val="bg1"/>
                </a:solidFill>
              </a:rPr>
              <a:t>8</a:t>
            </a:fld>
            <a:endParaRPr lang="en-ID" sz="1200" b="1">
              <a:solidFill>
                <a:schemeClr val="bg1"/>
              </a:solidFill>
            </a:endParaRPr>
          </a:p>
        </p:txBody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C5C49C77-EF99-779B-A401-FE3D3AC5506B}"/>
              </a:ext>
            </a:extLst>
          </p:cNvPr>
          <p:cNvGrpSpPr>
            <a:grpSpLocks/>
          </p:cNvGrpSpPr>
          <p:nvPr/>
        </p:nvGrpSpPr>
        <p:grpSpPr bwMode="auto">
          <a:xfrm>
            <a:off x="3993063" y="1184349"/>
            <a:ext cx="4205872" cy="4760451"/>
            <a:chOff x="3888" y="6480"/>
            <a:chExt cx="5472" cy="5904"/>
          </a:xfrm>
        </p:grpSpPr>
        <p:sp>
          <p:nvSpPr>
            <p:cNvPr id="11" name="AutoShape 5">
              <a:extLst>
                <a:ext uri="{FF2B5EF4-FFF2-40B4-BE49-F238E27FC236}">
                  <a16:creationId xmlns:a16="http://schemas.microsoft.com/office/drawing/2014/main" id="{5D16B589-C567-B6D6-781E-E369AACBE9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" y="6480"/>
              <a:ext cx="1008" cy="432"/>
            </a:xfrm>
            <a:prstGeom prst="flowChartAlternateProcess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en-US" sz="1200">
                  <a:latin typeface="Century Gothic" panose="020B0502020202020204" pitchFamily="34" charset="0"/>
                </a:rPr>
                <a:t>Start</a:t>
              </a:r>
              <a:endParaRPr lang="en-US" altLang="en-US" sz="1400"/>
            </a:p>
          </p:txBody>
        </p:sp>
        <p:sp>
          <p:nvSpPr>
            <p:cNvPr id="16" name="AutoShape 6">
              <a:extLst>
                <a:ext uri="{FF2B5EF4-FFF2-40B4-BE49-F238E27FC236}">
                  <a16:creationId xmlns:a16="http://schemas.microsoft.com/office/drawing/2014/main" id="{B083B6EF-C757-CDCC-ADF0-FB0385A0EC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7488"/>
              <a:ext cx="3024" cy="864"/>
            </a:xfrm>
            <a:prstGeom prst="flowChartProcess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en-US" sz="1200">
                  <a:latin typeface="Century Gothic" panose="020B0502020202020204" pitchFamily="34" charset="0"/>
                </a:rPr>
                <a:t>Desain</a:t>
              </a:r>
            </a:p>
            <a:p>
              <a:pPr algn="ctr"/>
              <a:r>
                <a:rPr lang="en-US" altLang="en-US" sz="1200">
                  <a:latin typeface="Century Gothic" panose="020B0502020202020204" pitchFamily="34" charset="0"/>
                </a:rPr>
                <a:t>Algoritma &amp; Flowchart</a:t>
              </a:r>
              <a:endParaRPr lang="en-US" altLang="en-US" sz="1400"/>
            </a:p>
          </p:txBody>
        </p:sp>
        <p:sp>
          <p:nvSpPr>
            <p:cNvPr id="17" name="AutoShape 7">
              <a:extLst>
                <a:ext uri="{FF2B5EF4-FFF2-40B4-BE49-F238E27FC236}">
                  <a16:creationId xmlns:a16="http://schemas.microsoft.com/office/drawing/2014/main" id="{B368159F-D391-3407-7240-0BCD8D8F3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8928"/>
              <a:ext cx="2448" cy="432"/>
            </a:xfrm>
            <a:prstGeom prst="flowChartProcess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en-US" sz="1200">
                  <a:latin typeface="Century Gothic" panose="020B0502020202020204" pitchFamily="34" charset="0"/>
                </a:rPr>
                <a:t>Menulis program</a:t>
              </a:r>
              <a:endParaRPr lang="en-US" altLang="en-US" sz="1400"/>
            </a:p>
          </p:txBody>
        </p:sp>
        <p:sp>
          <p:nvSpPr>
            <p:cNvPr id="18" name="AutoShape 8">
              <a:extLst>
                <a:ext uri="{FF2B5EF4-FFF2-40B4-BE49-F238E27FC236}">
                  <a16:creationId xmlns:a16="http://schemas.microsoft.com/office/drawing/2014/main" id="{89F7CE96-0ACF-BCBC-DBCF-01549EFD1E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9936"/>
              <a:ext cx="3312" cy="432"/>
            </a:xfrm>
            <a:prstGeom prst="flowChartProcess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en-US" sz="1200">
                  <a:latin typeface="Century Gothic" panose="020B0502020202020204" pitchFamily="34" charset="0"/>
                </a:rPr>
                <a:t>Test Kebenaran Program</a:t>
              </a:r>
              <a:endParaRPr lang="en-US" altLang="en-US" sz="1400"/>
            </a:p>
          </p:txBody>
        </p:sp>
        <p:sp>
          <p:nvSpPr>
            <p:cNvPr id="19" name="AutoShape 9">
              <a:extLst>
                <a:ext uri="{FF2B5EF4-FFF2-40B4-BE49-F238E27FC236}">
                  <a16:creationId xmlns:a16="http://schemas.microsoft.com/office/drawing/2014/main" id="{B0385C23-20DD-880B-5970-B97E208E6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10944"/>
              <a:ext cx="1872" cy="432"/>
            </a:xfrm>
            <a:prstGeom prst="flowChartProcess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en-US" sz="1200">
                  <a:latin typeface="Century Gothic" panose="020B0502020202020204" pitchFamily="34" charset="0"/>
                </a:rPr>
                <a:t>Dokumentasi</a:t>
              </a:r>
              <a:endParaRPr lang="en-US" altLang="en-US" sz="1400"/>
            </a:p>
          </p:txBody>
        </p:sp>
        <p:sp>
          <p:nvSpPr>
            <p:cNvPr id="20" name="AutoShape 10">
              <a:extLst>
                <a:ext uri="{FF2B5EF4-FFF2-40B4-BE49-F238E27FC236}">
                  <a16:creationId xmlns:a16="http://schemas.microsoft.com/office/drawing/2014/main" id="{53E39EFC-0B31-45D6-452A-5728E9AD24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" y="11952"/>
              <a:ext cx="1008" cy="432"/>
            </a:xfrm>
            <a:prstGeom prst="flowChartProcess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en-US" sz="1200">
                  <a:latin typeface="Century Gothic" panose="020B0502020202020204" pitchFamily="34" charset="0"/>
                </a:rPr>
                <a:t>Arsip</a:t>
              </a:r>
              <a:endParaRPr lang="en-US" altLang="en-US" sz="1400"/>
            </a:p>
          </p:txBody>
        </p:sp>
        <p:sp>
          <p:nvSpPr>
            <p:cNvPr id="21" name="Line 11">
              <a:extLst>
                <a:ext uri="{FF2B5EF4-FFF2-40B4-BE49-F238E27FC236}">
                  <a16:creationId xmlns:a16="http://schemas.microsoft.com/office/drawing/2014/main" id="{D6CAB4D3-3CF8-1E4B-D2A5-CE7115B57C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16" y="6912"/>
              <a:ext cx="0" cy="57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D" sz="1400"/>
            </a:p>
          </p:txBody>
        </p:sp>
        <p:sp>
          <p:nvSpPr>
            <p:cNvPr id="22" name="Line 12">
              <a:extLst>
                <a:ext uri="{FF2B5EF4-FFF2-40B4-BE49-F238E27FC236}">
                  <a16:creationId xmlns:a16="http://schemas.microsoft.com/office/drawing/2014/main" id="{D024848A-8A53-16D1-FCBF-14C6EFB764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16" y="8352"/>
              <a:ext cx="0" cy="57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D" sz="1400"/>
            </a:p>
          </p:txBody>
        </p:sp>
        <p:sp>
          <p:nvSpPr>
            <p:cNvPr id="23" name="Line 13">
              <a:extLst>
                <a:ext uri="{FF2B5EF4-FFF2-40B4-BE49-F238E27FC236}">
                  <a16:creationId xmlns:a16="http://schemas.microsoft.com/office/drawing/2014/main" id="{DF531082-3760-37D5-2D0B-9657356E96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16" y="9360"/>
              <a:ext cx="0" cy="57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D" sz="1400"/>
            </a:p>
          </p:txBody>
        </p:sp>
        <p:sp>
          <p:nvSpPr>
            <p:cNvPr id="24" name="Line 14">
              <a:extLst>
                <a:ext uri="{FF2B5EF4-FFF2-40B4-BE49-F238E27FC236}">
                  <a16:creationId xmlns:a16="http://schemas.microsoft.com/office/drawing/2014/main" id="{EE43F10D-566B-1645-30CD-0283ADB0E3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16" y="10368"/>
              <a:ext cx="0" cy="57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D" sz="1400"/>
            </a:p>
          </p:txBody>
        </p:sp>
        <p:sp>
          <p:nvSpPr>
            <p:cNvPr id="25" name="Line 15">
              <a:extLst>
                <a:ext uri="{FF2B5EF4-FFF2-40B4-BE49-F238E27FC236}">
                  <a16:creationId xmlns:a16="http://schemas.microsoft.com/office/drawing/2014/main" id="{91B4D802-2D01-8C87-9961-B5493898E1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16" y="11376"/>
              <a:ext cx="0" cy="57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D" sz="1400"/>
            </a:p>
          </p:txBody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A86325A7-12C8-B985-F05E-149E9F5779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48" y="12240"/>
              <a:ext cx="331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D" sz="1400"/>
            </a:p>
          </p:txBody>
        </p:sp>
        <p:sp>
          <p:nvSpPr>
            <p:cNvPr id="27" name="Line 17">
              <a:extLst>
                <a:ext uri="{FF2B5EF4-FFF2-40B4-BE49-F238E27FC236}">
                  <a16:creationId xmlns:a16="http://schemas.microsoft.com/office/drawing/2014/main" id="{D2890D79-16A0-C606-D8F0-9C7177B8D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60" y="7200"/>
              <a:ext cx="0" cy="50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D" sz="1400"/>
            </a:p>
          </p:txBody>
        </p:sp>
        <p:sp>
          <p:nvSpPr>
            <p:cNvPr id="28" name="Line 18">
              <a:extLst>
                <a:ext uri="{FF2B5EF4-FFF2-40B4-BE49-F238E27FC236}">
                  <a16:creationId xmlns:a16="http://schemas.microsoft.com/office/drawing/2014/main" id="{57ED26DA-BC1D-1DAC-5AC7-5BBF700595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16" y="7200"/>
              <a:ext cx="374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D" sz="1400"/>
            </a:p>
          </p:txBody>
        </p:sp>
        <p:sp>
          <p:nvSpPr>
            <p:cNvPr id="29" name="Line 19">
              <a:extLst>
                <a:ext uri="{FF2B5EF4-FFF2-40B4-BE49-F238E27FC236}">
                  <a16:creationId xmlns:a16="http://schemas.microsoft.com/office/drawing/2014/main" id="{4E91205F-E159-017F-0673-948394D56D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68" y="9216"/>
              <a:ext cx="14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D" sz="1400"/>
            </a:p>
          </p:txBody>
        </p:sp>
        <p:sp>
          <p:nvSpPr>
            <p:cNvPr id="30" name="Line 20">
              <a:extLst>
                <a:ext uri="{FF2B5EF4-FFF2-40B4-BE49-F238E27FC236}">
                  <a16:creationId xmlns:a16="http://schemas.microsoft.com/office/drawing/2014/main" id="{5B38FF81-6646-B5D5-3321-9DFBBB6889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08" y="9216"/>
              <a:ext cx="115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D" sz="1400"/>
            </a:p>
          </p:txBody>
        </p:sp>
        <p:sp>
          <p:nvSpPr>
            <p:cNvPr id="31" name="Line 21">
              <a:extLst>
                <a:ext uri="{FF2B5EF4-FFF2-40B4-BE49-F238E27FC236}">
                  <a16:creationId xmlns:a16="http://schemas.microsoft.com/office/drawing/2014/main" id="{3E6D0215-3BD8-3314-ACD9-DC3F0FB306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00" y="10224"/>
              <a:ext cx="100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D" sz="1400"/>
            </a:p>
          </p:txBody>
        </p:sp>
        <p:sp>
          <p:nvSpPr>
            <p:cNvPr id="32" name="Line 22">
              <a:extLst>
                <a:ext uri="{FF2B5EF4-FFF2-40B4-BE49-F238E27FC236}">
                  <a16:creationId xmlns:a16="http://schemas.microsoft.com/office/drawing/2014/main" id="{712EBF9C-04BB-485E-AAEA-0133F23384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08" y="10224"/>
              <a:ext cx="115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D" sz="1400"/>
            </a:p>
          </p:txBody>
        </p:sp>
        <p:sp>
          <p:nvSpPr>
            <p:cNvPr id="33" name="Line 23">
              <a:extLst>
                <a:ext uri="{FF2B5EF4-FFF2-40B4-BE49-F238E27FC236}">
                  <a16:creationId xmlns:a16="http://schemas.microsoft.com/office/drawing/2014/main" id="{B53F2704-0937-5B27-C9F5-C94568E4CC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80" y="11232"/>
              <a:ext cx="14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D" sz="1400"/>
            </a:p>
          </p:txBody>
        </p:sp>
        <p:sp>
          <p:nvSpPr>
            <p:cNvPr id="34" name="Line 24">
              <a:extLst>
                <a:ext uri="{FF2B5EF4-FFF2-40B4-BE49-F238E27FC236}">
                  <a16:creationId xmlns:a16="http://schemas.microsoft.com/office/drawing/2014/main" id="{C1EE34AF-0938-9E8D-8A1B-F09AEE6BB3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0" y="11232"/>
              <a:ext cx="14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D" sz="1400"/>
            </a:p>
          </p:txBody>
        </p:sp>
      </p:grpSp>
    </p:spTree>
    <p:extLst>
      <p:ext uri="{BB962C8B-B14F-4D97-AF65-F5344CB8AC3E}">
        <p14:creationId xmlns:p14="http://schemas.microsoft.com/office/powerpoint/2010/main" val="1803145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E44AE-B619-EF90-8211-20F6811C6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EE0447-AB62-6872-583B-79034FB1BDD4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B668415-4E61-B9A2-0ABF-814A7747D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22B87D-A199-EF20-3D68-48950E1102FA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006CF4F0-1626-CD54-F7A6-69242A906FD6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4" name="Google Shape;405;p39">
            <a:extLst>
              <a:ext uri="{FF2B5EF4-FFF2-40B4-BE49-F238E27FC236}">
                <a16:creationId xmlns:a16="http://schemas.microsoft.com/office/drawing/2014/main" id="{4B550C02-6F53-035D-C697-1CA5CF6D94A8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1 – </a:t>
            </a:r>
            <a:r>
              <a:rPr kumimoji="0" lang="en-US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Pengenalan Materi AdP</a:t>
            </a: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915FD53D-F1DD-0095-F668-9C0DBE74687C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Penulisan Algoritma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02DC1F6-EB2F-F8D9-7690-7A9D32DD5222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CE9F06A-A58E-43C7-A660-FFF6665732F5}" type="slidenum">
              <a:rPr lang="en-US" sz="1400" b="1" smtClean="0">
                <a:solidFill>
                  <a:schemeClr val="bg1"/>
                </a:solidFill>
              </a:rPr>
              <a:t>9</a:t>
            </a:fld>
            <a:endParaRPr lang="en-ID" sz="1200" b="1">
              <a:solidFill>
                <a:schemeClr val="bg1"/>
              </a:solidFill>
            </a:endParaRPr>
          </a:p>
        </p:txBody>
      </p:sp>
      <p:sp>
        <p:nvSpPr>
          <p:cNvPr id="2" name="Google Shape;6457;p40">
            <a:extLst>
              <a:ext uri="{FF2B5EF4-FFF2-40B4-BE49-F238E27FC236}">
                <a16:creationId xmlns:a16="http://schemas.microsoft.com/office/drawing/2014/main" id="{8F9D91CC-245A-892E-634F-72062F1E45D7}"/>
              </a:ext>
            </a:extLst>
          </p:cNvPr>
          <p:cNvSpPr txBox="1">
            <a:spLocks/>
          </p:cNvSpPr>
          <p:nvPr/>
        </p:nvSpPr>
        <p:spPr>
          <a:xfrm>
            <a:off x="571332" y="1524557"/>
            <a:ext cx="10918504" cy="380888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FontTx/>
              <a:buNone/>
            </a:pPr>
            <a:r>
              <a:rPr lang="en-US" altLang="en-US" sz="2000" b="1">
                <a:latin typeface="Quicksand"/>
              </a:rPr>
              <a:t>1.   Menggunakan bahasa natural  (Bahasa manusia: Indonesia, Inggris)</a:t>
            </a:r>
          </a:p>
          <a:p>
            <a:pPr algn="just">
              <a:lnSpc>
                <a:spcPct val="150000"/>
              </a:lnSpc>
              <a:buFontTx/>
              <a:buNone/>
            </a:pPr>
            <a:r>
              <a:rPr lang="en-US" altLang="en-US" sz="2000">
                <a:latin typeface="Quicksand"/>
              </a:rPr>
              <a:t>	Kelemahannya  masih sering membingungkan (ambigu) / sulit dipahami.</a:t>
            </a:r>
          </a:p>
          <a:p>
            <a:pPr algn="just">
              <a:lnSpc>
                <a:spcPct val="150000"/>
              </a:lnSpc>
              <a:buFontTx/>
              <a:buNone/>
            </a:pPr>
            <a:r>
              <a:rPr lang="en-US" altLang="en-US" sz="2000" b="1">
                <a:latin typeface="Quicksand"/>
              </a:rPr>
              <a:t>2.   Menggunakan Flowchart</a:t>
            </a:r>
          </a:p>
          <a:p>
            <a:pPr algn="just">
              <a:lnSpc>
                <a:spcPct val="150000"/>
              </a:lnSpc>
              <a:buFontTx/>
              <a:buNone/>
            </a:pPr>
            <a:r>
              <a:rPr lang="en-US" altLang="en-US" sz="2000">
                <a:latin typeface="Quicksand"/>
              </a:rPr>
              <a:t>	Baik karena alur algoritma dapat dilihat secara visual, tetapi  repot pembuatannya jika algoritma panjang.  </a:t>
            </a:r>
          </a:p>
          <a:p>
            <a:pPr algn="just">
              <a:lnSpc>
                <a:spcPct val="150000"/>
              </a:lnSpc>
              <a:buFontTx/>
              <a:buNone/>
            </a:pPr>
            <a:r>
              <a:rPr lang="en-US" altLang="en-US" sz="2000" b="1">
                <a:latin typeface="Quicksand"/>
              </a:rPr>
              <a:t>3.   Menggunakan Pseudocode</a:t>
            </a:r>
          </a:p>
          <a:p>
            <a:pPr algn="just">
              <a:lnSpc>
                <a:spcPct val="150000"/>
              </a:lnSpc>
              <a:buFontTx/>
              <a:buNone/>
            </a:pPr>
            <a:r>
              <a:rPr lang="en-US" altLang="en-US" sz="2000">
                <a:latin typeface="Quicksand"/>
              </a:rPr>
              <a:t>	Sudah dekat dengan bahasa pemrograman, tetapi sulit dimengerti oleh orang yang belum tahu pemrograman.</a:t>
            </a:r>
          </a:p>
        </p:txBody>
      </p:sp>
    </p:spTree>
    <p:extLst>
      <p:ext uri="{BB962C8B-B14F-4D97-AF65-F5344CB8AC3E}">
        <p14:creationId xmlns:p14="http://schemas.microsoft.com/office/powerpoint/2010/main" val="99061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1748</Words>
  <Application>Microsoft Office PowerPoint</Application>
  <PresentationFormat>Widescreen</PresentationFormat>
  <Paragraphs>295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Century Gothic</vt:lpstr>
      <vt:lpstr>Courier New</vt:lpstr>
      <vt:lpstr>Fira Sans Condensed</vt:lpstr>
      <vt:lpstr>Quicksand</vt:lpstr>
      <vt:lpstr>Office Theme</vt:lpstr>
      <vt:lpstr>TT25-21001  ALGORITMA DAN PEMROGRAMAN</vt:lpstr>
      <vt:lpstr>PowerPoint Presentation</vt:lpstr>
      <vt:lpstr>PowerPoint Presentation</vt:lpstr>
      <vt:lpstr>PowerPoint Presentation</vt:lpstr>
      <vt:lpstr>PowerPoint Presentation</vt:lpstr>
      <vt:lpstr>Perhatikan langkah pemecahan berikut:</vt:lpstr>
      <vt:lpstr>Penulisan algoritma tidak tergantung dari spesifikasi bahasa pemrograman dan komputer yang mengeksekusinya.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Soraida Sabella</dc:creator>
  <cp:lastModifiedBy>Soraida Sabella</cp:lastModifiedBy>
  <cp:revision>106</cp:revision>
  <dcterms:created xsi:type="dcterms:W3CDTF">2025-06-20T02:52:08Z</dcterms:created>
  <dcterms:modified xsi:type="dcterms:W3CDTF">2025-08-27T05:23:35Z</dcterms:modified>
</cp:coreProperties>
</file>